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2" r:id="rId6"/>
    <p:sldId id="263" r:id="rId7"/>
    <p:sldId id="261" r:id="rId8"/>
    <p:sldId id="265" r:id="rId9"/>
    <p:sldId id="266" r:id="rId10"/>
    <p:sldId id="267" r:id="rId11"/>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7" name="Trójkąt równoramienny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ytuł 7"/>
          <p:cNvSpPr>
            <a:spLocks noGrp="1"/>
          </p:cNvSpPr>
          <p:nvPr>
            <p:ph type="ctrTitle"/>
          </p:nvPr>
        </p:nvSpPr>
        <p:spPr>
          <a:xfrm>
            <a:off x="540544" y="776288"/>
            <a:ext cx="8062912" cy="1470025"/>
          </a:xfrm>
        </p:spPr>
        <p:txBody>
          <a:bodyPr anchor="b">
            <a:normAutofit/>
          </a:bodyPr>
          <a:lstStyle>
            <a:lvl1pPr algn="r">
              <a:defRPr sz="4400"/>
            </a:lvl1pPr>
          </a:lstStyle>
          <a:p>
            <a:r>
              <a:rPr kumimoji="0" lang="pl-PL" smtClean="0"/>
              <a:t>Kliknij, aby edytować styl</a:t>
            </a:r>
            <a:endParaRPr kumimoji="0" lang="en-US"/>
          </a:p>
        </p:txBody>
      </p:sp>
      <p:sp>
        <p:nvSpPr>
          <p:cNvPr id="9" name="Podtytuł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smtClean="0"/>
              <a:t>Kliknij, aby edytować styl wzorca podtytułu</a:t>
            </a:r>
            <a:endParaRPr kumimoji="0" lang="en-US"/>
          </a:p>
        </p:txBody>
      </p:sp>
      <p:sp>
        <p:nvSpPr>
          <p:cNvPr id="28" name="Symbol zastępczy daty 27"/>
          <p:cNvSpPr>
            <a:spLocks noGrp="1"/>
          </p:cNvSpPr>
          <p:nvPr>
            <p:ph type="dt" sz="half" idx="10"/>
          </p:nvPr>
        </p:nvSpPr>
        <p:spPr>
          <a:xfrm>
            <a:off x="1371600" y="6012656"/>
            <a:ext cx="5791200" cy="365125"/>
          </a:xfrm>
        </p:spPr>
        <p:txBody>
          <a:bodyPr tIns="0" bIns="0" anchor="t"/>
          <a:lstStyle>
            <a:lvl1pPr algn="r">
              <a:defRPr sz="1000"/>
            </a:lvl1pPr>
          </a:lstStyle>
          <a:p>
            <a:fld id="{318E9BE3-11BF-4F88-96E1-5CFD470889ED}" type="datetimeFigureOut">
              <a:rPr lang="pl-PL" smtClean="0"/>
              <a:t>19.04.2023</a:t>
            </a:fld>
            <a:endParaRPr lang="pl-PL"/>
          </a:p>
        </p:txBody>
      </p:sp>
      <p:sp>
        <p:nvSpPr>
          <p:cNvPr id="17" name="Symbol zastępczy stopki 16"/>
          <p:cNvSpPr>
            <a:spLocks noGrp="1"/>
          </p:cNvSpPr>
          <p:nvPr>
            <p:ph type="ftr" sz="quarter" idx="11"/>
          </p:nvPr>
        </p:nvSpPr>
        <p:spPr>
          <a:xfrm>
            <a:off x="1371600" y="5650704"/>
            <a:ext cx="5791200" cy="365125"/>
          </a:xfrm>
        </p:spPr>
        <p:txBody>
          <a:bodyPr tIns="0" bIns="0" anchor="b"/>
          <a:lstStyle>
            <a:lvl1pPr algn="r">
              <a:defRPr sz="1100"/>
            </a:lvl1pPr>
          </a:lstStyle>
          <a:p>
            <a:endParaRPr lang="pl-PL"/>
          </a:p>
        </p:txBody>
      </p:sp>
      <p:sp>
        <p:nvSpPr>
          <p:cNvPr id="29" name="Symbol zastępczy numeru slajdu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7170AB1-FA5A-480D-8B57-A51088306E93}"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318E9BE3-11BF-4F88-96E1-5CFD470889ED}"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47170AB1-FA5A-480D-8B57-A51088306E93}"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781800" y="381000"/>
            <a:ext cx="1905000" cy="5486400"/>
          </a:xfrm>
        </p:spPr>
        <p:txBody>
          <a:bodyPr vert="eaVer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381000"/>
            <a:ext cx="6248400" cy="5486400"/>
          </a:xfrm>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318E9BE3-11BF-4F88-96E1-5CFD470889ED}" type="datetimeFigureOut">
              <a:rPr lang="pl-PL" smtClean="0"/>
              <a:t>19.04.2023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47170AB1-FA5A-480D-8B57-A51088306E93}"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267494"/>
            <a:ext cx="8229600" cy="1399032"/>
          </a:xfrm>
        </p:spPr>
        <p:txBody>
          <a:bodyPr/>
          <a:lstStyle/>
          <a:p>
            <a:r>
              <a:rPr kumimoji="0" lang="pl-PL" smtClean="0"/>
              <a:t>Kliknij, aby edytować styl</a:t>
            </a:r>
            <a:endParaRPr kumimoji="0" lang="en-US"/>
          </a:p>
        </p:txBody>
      </p:sp>
      <p:sp>
        <p:nvSpPr>
          <p:cNvPr id="3" name="Symbol zastępczy zawartości 2"/>
          <p:cNvSpPr>
            <a:spLocks noGrp="1"/>
          </p:cNvSpPr>
          <p:nvPr>
            <p:ph idx="1"/>
          </p:nvPr>
        </p:nvSpPr>
        <p:spPr>
          <a:xfrm>
            <a:off x="457200" y="1882808"/>
            <a:ext cx="822960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a:xfrm>
            <a:off x="4791456" y="6480048"/>
            <a:ext cx="2133600" cy="301752"/>
          </a:xfrm>
        </p:spPr>
        <p:txBody>
          <a:bodyPr/>
          <a:lstStyle/>
          <a:p>
            <a:fld id="{318E9BE3-11BF-4F88-96E1-5CFD470889ED}" type="datetimeFigureOut">
              <a:rPr lang="pl-PL" smtClean="0"/>
              <a:t>19.04.2023</a:t>
            </a:fld>
            <a:endParaRPr lang="pl-PL"/>
          </a:p>
        </p:txBody>
      </p:sp>
      <p:sp>
        <p:nvSpPr>
          <p:cNvPr id="5" name="Symbol zastępczy stopki 4"/>
          <p:cNvSpPr>
            <a:spLocks noGrp="1"/>
          </p:cNvSpPr>
          <p:nvPr>
            <p:ph type="ftr" sz="quarter" idx="11"/>
          </p:nvPr>
        </p:nvSpPr>
        <p:spPr>
          <a:xfrm>
            <a:off x="457200" y="6480969"/>
            <a:ext cx="4260056" cy="300831"/>
          </a:xfrm>
        </p:spPr>
        <p:txBody>
          <a:bodyPr/>
          <a:lstStyle/>
          <a:p>
            <a:endParaRPr lang="pl-PL"/>
          </a:p>
        </p:txBody>
      </p:sp>
      <p:sp>
        <p:nvSpPr>
          <p:cNvPr id="6" name="Symbol zastępczy numeru slajdu 5"/>
          <p:cNvSpPr>
            <a:spLocks noGrp="1"/>
          </p:cNvSpPr>
          <p:nvPr>
            <p:ph type="sldNum" sz="quarter" idx="12"/>
          </p:nvPr>
        </p:nvSpPr>
        <p:spPr/>
        <p:txBody>
          <a:bodyPr/>
          <a:lstStyle/>
          <a:p>
            <a:fld id="{47170AB1-FA5A-480D-8B57-A51088306E93}"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bg>
      <p:bgRef idx="1002">
        <a:schemeClr val="bg1"/>
      </p:bgRef>
    </p:bg>
    <p:spTree>
      <p:nvGrpSpPr>
        <p:cNvPr id="1" name=""/>
        <p:cNvGrpSpPr/>
        <p:nvPr/>
      </p:nvGrpSpPr>
      <p:grpSpPr>
        <a:xfrm>
          <a:off x="0" y="0"/>
          <a:ext cx="0" cy="0"/>
          <a:chOff x="0" y="0"/>
          <a:chExt cx="0" cy="0"/>
        </a:xfrm>
      </p:grpSpPr>
      <p:sp>
        <p:nvSpPr>
          <p:cNvPr id="9" name="Trójkąt prostokątny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ójkąt równoramienny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Symbol zastępczy daty 3"/>
          <p:cNvSpPr>
            <a:spLocks noGrp="1"/>
          </p:cNvSpPr>
          <p:nvPr>
            <p:ph type="dt" sz="half" idx="10"/>
          </p:nvPr>
        </p:nvSpPr>
        <p:spPr>
          <a:xfrm>
            <a:off x="6955632" y="6477000"/>
            <a:ext cx="2133600" cy="304800"/>
          </a:xfrm>
        </p:spPr>
        <p:txBody>
          <a:bodyPr/>
          <a:lstStyle/>
          <a:p>
            <a:fld id="{318E9BE3-11BF-4F88-96E1-5CFD470889ED}" type="datetimeFigureOut">
              <a:rPr lang="pl-PL" smtClean="0"/>
              <a:t>19.04.2023</a:t>
            </a:fld>
            <a:endParaRPr lang="pl-PL"/>
          </a:p>
        </p:txBody>
      </p:sp>
      <p:sp>
        <p:nvSpPr>
          <p:cNvPr id="5" name="Symbol zastępczy stopki 4"/>
          <p:cNvSpPr>
            <a:spLocks noGrp="1"/>
          </p:cNvSpPr>
          <p:nvPr>
            <p:ph type="ftr" sz="quarter" idx="11"/>
          </p:nvPr>
        </p:nvSpPr>
        <p:spPr>
          <a:xfrm>
            <a:off x="2619376" y="6480969"/>
            <a:ext cx="4260056" cy="300831"/>
          </a:xfrm>
        </p:spPr>
        <p:txBody>
          <a:bodyPr/>
          <a:lstStyle/>
          <a:p>
            <a:endParaRPr lang="pl-PL"/>
          </a:p>
        </p:txBody>
      </p:sp>
      <p:sp>
        <p:nvSpPr>
          <p:cNvPr id="6" name="Symbol zastępczy numeru slajdu 5"/>
          <p:cNvSpPr>
            <a:spLocks noGrp="1"/>
          </p:cNvSpPr>
          <p:nvPr>
            <p:ph type="sldNum" sz="quarter" idx="12"/>
          </p:nvPr>
        </p:nvSpPr>
        <p:spPr>
          <a:xfrm>
            <a:off x="8451056" y="809624"/>
            <a:ext cx="502920" cy="300831"/>
          </a:xfrm>
        </p:spPr>
        <p:txBody>
          <a:bodyPr/>
          <a:lstStyle/>
          <a:p>
            <a:fld id="{47170AB1-FA5A-480D-8B57-A51088306E93}" type="slidenum">
              <a:rPr lang="pl-PL" smtClean="0"/>
              <a:t>‹#›</a:t>
            </a:fld>
            <a:endParaRPr lang="pl-PL"/>
          </a:p>
        </p:txBody>
      </p:sp>
      <p:cxnSp>
        <p:nvCxnSpPr>
          <p:cNvPr id="11" name="Łącznik prosty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Łącznik prosty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ytuł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smtClean="0"/>
              <a:t>Kliknij, aby edytować style wzorca tekstu</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marL="0" algn="l">
              <a:defRPr/>
            </a:lvl1pPr>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a:xfrm>
            <a:off x="4791456" y="6480969"/>
            <a:ext cx="2133600" cy="301752"/>
          </a:xfrm>
        </p:spPr>
        <p:txBody>
          <a:bodyPr/>
          <a:lstStyle/>
          <a:p>
            <a:fld id="{318E9BE3-11BF-4F88-96E1-5CFD470889ED}" type="datetimeFigureOut">
              <a:rPr lang="pl-PL" smtClean="0"/>
              <a:t>19.04.2023</a:t>
            </a:fld>
            <a:endParaRPr lang="pl-PL"/>
          </a:p>
        </p:txBody>
      </p:sp>
      <p:sp>
        <p:nvSpPr>
          <p:cNvPr id="6" name="Symbol zastępczy stopki 5"/>
          <p:cNvSpPr>
            <a:spLocks noGrp="1"/>
          </p:cNvSpPr>
          <p:nvPr>
            <p:ph type="ftr" sz="quarter" idx="11"/>
          </p:nvPr>
        </p:nvSpPr>
        <p:spPr>
          <a:xfrm>
            <a:off x="457200" y="6480969"/>
            <a:ext cx="4260056" cy="301752"/>
          </a:xfrm>
        </p:spPr>
        <p:txBody>
          <a:bodyPr/>
          <a:lstStyle/>
          <a:p>
            <a:endParaRPr lang="pl-PL"/>
          </a:p>
        </p:txBody>
      </p:sp>
      <p:sp>
        <p:nvSpPr>
          <p:cNvPr id="7" name="Symbol zastępczy numeru slajdu 6"/>
          <p:cNvSpPr>
            <a:spLocks noGrp="1"/>
          </p:cNvSpPr>
          <p:nvPr>
            <p:ph type="sldNum" sz="quarter" idx="12"/>
          </p:nvPr>
        </p:nvSpPr>
        <p:spPr>
          <a:xfrm>
            <a:off x="7589520" y="6480969"/>
            <a:ext cx="502920" cy="301752"/>
          </a:xfrm>
        </p:spPr>
        <p:txBody>
          <a:bodyPr/>
          <a:lstStyle/>
          <a:p>
            <a:fld id="{47170AB1-FA5A-480D-8B57-A51088306E93}"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bg>
      <p:bgRef idx="1002">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l-PL" smtClean="0"/>
              <a:t>Kliknij, aby edytować style wzorca tekstu</a:t>
            </a:r>
          </a:p>
        </p:txBody>
      </p:sp>
      <p:sp>
        <p:nvSpPr>
          <p:cNvPr id="4" name="Symbol zastępczy tekstu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l-PL" smtClean="0"/>
              <a:t>Kliknij, aby edytować style wzorca tekstu</a:t>
            </a:r>
          </a:p>
        </p:txBody>
      </p:sp>
      <p:sp>
        <p:nvSpPr>
          <p:cNvPr id="5" name="Symbol zastępczy zawartości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6" name="Symbol zastępczy zawartości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a:xfrm>
            <a:off x="4791456" y="6480969"/>
            <a:ext cx="2130552" cy="301752"/>
          </a:xfrm>
        </p:spPr>
        <p:txBody>
          <a:bodyPr/>
          <a:lstStyle/>
          <a:p>
            <a:fld id="{318E9BE3-11BF-4F88-96E1-5CFD470889ED}" type="datetimeFigureOut">
              <a:rPr lang="pl-PL" smtClean="0"/>
              <a:t>19.04.2023</a:t>
            </a:fld>
            <a:endParaRPr lang="pl-PL"/>
          </a:p>
        </p:txBody>
      </p:sp>
      <p:sp>
        <p:nvSpPr>
          <p:cNvPr id="8" name="Symbol zastępczy stopki 7"/>
          <p:cNvSpPr>
            <a:spLocks noGrp="1"/>
          </p:cNvSpPr>
          <p:nvPr>
            <p:ph type="ftr" sz="quarter" idx="11"/>
          </p:nvPr>
        </p:nvSpPr>
        <p:spPr>
          <a:xfrm>
            <a:off x="457200" y="6480969"/>
            <a:ext cx="4261104" cy="301752"/>
          </a:xfrm>
        </p:spPr>
        <p:txBody>
          <a:bodyPr/>
          <a:lstStyle/>
          <a:p>
            <a:endParaRPr lang="pl-PL"/>
          </a:p>
        </p:txBody>
      </p:sp>
      <p:sp>
        <p:nvSpPr>
          <p:cNvPr id="9" name="Symbol zastępczy numeru slajdu 8"/>
          <p:cNvSpPr>
            <a:spLocks noGrp="1"/>
          </p:cNvSpPr>
          <p:nvPr>
            <p:ph type="sldNum" sz="quarter" idx="12"/>
          </p:nvPr>
        </p:nvSpPr>
        <p:spPr>
          <a:xfrm>
            <a:off x="7589520" y="6483096"/>
            <a:ext cx="502920" cy="301752"/>
          </a:xfrm>
        </p:spPr>
        <p:txBody>
          <a:bodyPr/>
          <a:lstStyle>
            <a:lvl1pPr algn="ctr">
              <a:defRPr/>
            </a:lvl1pPr>
          </a:lstStyle>
          <a:p>
            <a:fld id="{47170AB1-FA5A-480D-8B57-A51088306E93}"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b="0"/>
            </a:lvl1pPr>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318E9BE3-11BF-4F88-96E1-5CFD470889ED}" type="datetimeFigureOut">
              <a:rPr lang="pl-PL" smtClean="0"/>
              <a:t>19.04.2023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47170AB1-FA5A-480D-8B57-A51088306E93}"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a:xfrm>
            <a:off x="4791456" y="6480969"/>
            <a:ext cx="2133600" cy="301752"/>
          </a:xfrm>
        </p:spPr>
        <p:txBody>
          <a:bodyPr/>
          <a:lstStyle/>
          <a:p>
            <a:fld id="{318E9BE3-11BF-4F88-96E1-5CFD470889ED}" type="datetimeFigureOut">
              <a:rPr lang="pl-PL" smtClean="0"/>
              <a:t>19.04.2023</a:t>
            </a:fld>
            <a:endParaRPr lang="pl-PL"/>
          </a:p>
        </p:txBody>
      </p:sp>
      <p:sp>
        <p:nvSpPr>
          <p:cNvPr id="3" name="Symbol zastępczy stopki 2"/>
          <p:cNvSpPr>
            <a:spLocks noGrp="1"/>
          </p:cNvSpPr>
          <p:nvPr>
            <p:ph type="ftr" sz="quarter" idx="11"/>
          </p:nvPr>
        </p:nvSpPr>
        <p:spPr>
          <a:xfrm>
            <a:off x="457200" y="6481890"/>
            <a:ext cx="4260056" cy="300831"/>
          </a:xfrm>
        </p:spPr>
        <p:txBody>
          <a:bodyPr/>
          <a:lstStyle/>
          <a:p>
            <a:endParaRPr lang="pl-PL"/>
          </a:p>
        </p:txBody>
      </p:sp>
      <p:sp>
        <p:nvSpPr>
          <p:cNvPr id="4" name="Symbol zastępczy numeru slajdu 3"/>
          <p:cNvSpPr>
            <a:spLocks noGrp="1"/>
          </p:cNvSpPr>
          <p:nvPr>
            <p:ph type="sldNum" sz="quarter" idx="12"/>
          </p:nvPr>
        </p:nvSpPr>
        <p:spPr>
          <a:xfrm>
            <a:off x="7589520" y="6480969"/>
            <a:ext cx="502920" cy="301752"/>
          </a:xfrm>
        </p:spPr>
        <p:txBody>
          <a:bodyPr/>
          <a:lstStyle/>
          <a:p>
            <a:fld id="{47170AB1-FA5A-480D-8B57-A51088306E93}"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bg>
      <p:bgRef idx="1002">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pl-PL" smtClean="0"/>
              <a:t>Kliknij, aby edytować styl</a:t>
            </a:r>
            <a:endParaRPr kumimoji="0" lang="en-US"/>
          </a:p>
        </p:txBody>
      </p:sp>
      <p:sp>
        <p:nvSpPr>
          <p:cNvPr id="3" name="Symbol zastępczy tekstu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pl-PL" smtClean="0"/>
              <a:t>Kliknij, aby edytować style wzorca tekstu</a:t>
            </a:r>
          </a:p>
        </p:txBody>
      </p:sp>
      <p:sp>
        <p:nvSpPr>
          <p:cNvPr id="4" name="Symbol zastępczy zawartości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a:xfrm>
            <a:off x="6278976" y="6556248"/>
            <a:ext cx="2133600" cy="301752"/>
          </a:xfrm>
        </p:spPr>
        <p:txBody>
          <a:bodyPr/>
          <a:lstStyle>
            <a:lvl1pPr>
              <a:defRPr sz="900"/>
            </a:lvl1pPr>
          </a:lstStyle>
          <a:p>
            <a:fld id="{318E9BE3-11BF-4F88-96E1-5CFD470889ED}" type="datetimeFigureOut">
              <a:rPr lang="pl-PL" smtClean="0"/>
              <a:t>19.04.2023</a:t>
            </a:fld>
            <a:endParaRPr lang="pl-PL"/>
          </a:p>
        </p:txBody>
      </p:sp>
      <p:sp>
        <p:nvSpPr>
          <p:cNvPr id="6" name="Symbol zastępczy stopki 5"/>
          <p:cNvSpPr>
            <a:spLocks noGrp="1"/>
          </p:cNvSpPr>
          <p:nvPr>
            <p:ph type="ftr" sz="quarter" idx="11"/>
          </p:nvPr>
        </p:nvSpPr>
        <p:spPr>
          <a:xfrm>
            <a:off x="1135856" y="6556248"/>
            <a:ext cx="5143120" cy="301752"/>
          </a:xfrm>
        </p:spPr>
        <p:txBody>
          <a:bodyPr/>
          <a:lstStyle>
            <a:lvl1pPr>
              <a:defRPr sz="900"/>
            </a:lvl1pPr>
          </a:lstStyle>
          <a:p>
            <a:endParaRPr lang="pl-PL"/>
          </a:p>
        </p:txBody>
      </p:sp>
      <p:sp>
        <p:nvSpPr>
          <p:cNvPr id="7" name="Symbol zastępczy numeru slajdu 6"/>
          <p:cNvSpPr>
            <a:spLocks noGrp="1"/>
          </p:cNvSpPr>
          <p:nvPr>
            <p:ph type="sldNum" sz="quarter" idx="12"/>
          </p:nvPr>
        </p:nvSpPr>
        <p:spPr>
          <a:xfrm>
            <a:off x="8410576" y="6556248"/>
            <a:ext cx="502920" cy="301752"/>
          </a:xfrm>
        </p:spPr>
        <p:txBody>
          <a:bodyPr/>
          <a:lstStyle>
            <a:lvl1pPr>
              <a:defRPr sz="900"/>
            </a:lvl1pPr>
          </a:lstStyle>
          <a:p>
            <a:fld id="{47170AB1-FA5A-480D-8B57-A51088306E93}"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bg>
      <p:bgRef idx="1002">
        <a:schemeClr val="bg1"/>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pl-PL" smtClean="0"/>
              <a:t>Kliknij, aby edytować styl</a:t>
            </a:r>
            <a:endParaRPr kumimoji="0" lang="en-US"/>
          </a:p>
        </p:txBody>
      </p:sp>
      <p:sp>
        <p:nvSpPr>
          <p:cNvPr id="3" name="Symbol zastępczy obrazu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pl-PL" smtClean="0"/>
              <a:t>Kliknij, aby edytować style wzorca tekstu</a:t>
            </a:r>
          </a:p>
        </p:txBody>
      </p:sp>
      <p:sp>
        <p:nvSpPr>
          <p:cNvPr id="5" name="Symbol zastępczy daty 4"/>
          <p:cNvSpPr>
            <a:spLocks noGrp="1"/>
          </p:cNvSpPr>
          <p:nvPr>
            <p:ph type="dt" sz="half" idx="10"/>
          </p:nvPr>
        </p:nvSpPr>
        <p:spPr>
          <a:xfrm>
            <a:off x="6108192" y="6556248"/>
            <a:ext cx="2103120" cy="301752"/>
          </a:xfrm>
        </p:spPr>
        <p:txBody>
          <a:bodyPr/>
          <a:lstStyle>
            <a:lvl1pPr>
              <a:defRPr sz="900"/>
            </a:lvl1pPr>
          </a:lstStyle>
          <a:p>
            <a:fld id="{318E9BE3-11BF-4F88-96E1-5CFD470889ED}" type="datetimeFigureOut">
              <a:rPr lang="pl-PL" smtClean="0"/>
              <a:t>19.04.2023</a:t>
            </a:fld>
            <a:endParaRPr lang="pl-PL"/>
          </a:p>
        </p:txBody>
      </p:sp>
      <p:sp>
        <p:nvSpPr>
          <p:cNvPr id="6" name="Symbol zastępczy stopki 5"/>
          <p:cNvSpPr>
            <a:spLocks noGrp="1"/>
          </p:cNvSpPr>
          <p:nvPr>
            <p:ph type="ftr" sz="quarter" idx="11"/>
          </p:nvPr>
        </p:nvSpPr>
        <p:spPr>
          <a:xfrm>
            <a:off x="1170432" y="6557169"/>
            <a:ext cx="4948072" cy="301752"/>
          </a:xfrm>
        </p:spPr>
        <p:txBody>
          <a:bodyPr/>
          <a:lstStyle>
            <a:lvl1pPr>
              <a:defRPr sz="900"/>
            </a:lvl1pPr>
          </a:lstStyle>
          <a:p>
            <a:endParaRPr lang="pl-PL"/>
          </a:p>
        </p:txBody>
      </p:sp>
      <p:sp>
        <p:nvSpPr>
          <p:cNvPr id="7" name="Symbol zastępczy numeru slajdu 6"/>
          <p:cNvSpPr>
            <a:spLocks noGrp="1"/>
          </p:cNvSpPr>
          <p:nvPr>
            <p:ph type="sldNum" sz="quarter" idx="12"/>
          </p:nvPr>
        </p:nvSpPr>
        <p:spPr>
          <a:xfrm>
            <a:off x="8217192" y="6556248"/>
            <a:ext cx="365760" cy="301752"/>
          </a:xfrm>
        </p:spPr>
        <p:txBody>
          <a:bodyPr/>
          <a:lstStyle>
            <a:lvl1pPr algn="ctr">
              <a:defRPr sz="900"/>
            </a:lvl1pPr>
          </a:lstStyle>
          <a:p>
            <a:fld id="{47170AB1-FA5A-480D-8B57-A51088306E93}" type="slidenum">
              <a:rPr lang="pl-PL" smtClean="0"/>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ójkąt prostokątny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Łącznik prosty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Łącznik prosty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Symbol zastępczy tytułu 21"/>
          <p:cNvSpPr>
            <a:spLocks noGrp="1"/>
          </p:cNvSpPr>
          <p:nvPr>
            <p:ph type="title"/>
          </p:nvPr>
        </p:nvSpPr>
        <p:spPr>
          <a:xfrm>
            <a:off x="457200" y="267494"/>
            <a:ext cx="8229600" cy="1399032"/>
          </a:xfrm>
          <a:prstGeom prst="rect">
            <a:avLst/>
          </a:prstGeom>
        </p:spPr>
        <p:txBody>
          <a:bodyPr vert="horz" anchor="ctr">
            <a:normAutofit/>
          </a:bodyPr>
          <a:lstStyle/>
          <a:p>
            <a:r>
              <a:rPr kumimoji="0" lang="pl-PL" smtClean="0"/>
              <a:t>Kliknij, aby edytować styl</a:t>
            </a:r>
            <a:endParaRPr kumimoji="0" lang="en-US"/>
          </a:p>
        </p:txBody>
      </p:sp>
      <p:sp>
        <p:nvSpPr>
          <p:cNvPr id="13" name="Symbol zastępczy tekstu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14" name="Symbol zastępczy daty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318E9BE3-11BF-4F88-96E1-5CFD470889ED}" type="datetimeFigureOut">
              <a:rPr lang="pl-PL" smtClean="0"/>
              <a:t>19.04.2023</a:t>
            </a:fld>
            <a:endParaRPr lang="pl-PL"/>
          </a:p>
        </p:txBody>
      </p:sp>
      <p:sp>
        <p:nvSpPr>
          <p:cNvPr id="3" name="Symbol zastępczy stopki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pl-PL"/>
          </a:p>
        </p:txBody>
      </p:sp>
      <p:sp>
        <p:nvSpPr>
          <p:cNvPr id="23" name="Symbol zastępczy numeru slajdu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7170AB1-FA5A-480D-8B57-A51088306E93}" type="slidenum">
              <a:rPr lang="pl-PL" smtClean="0"/>
              <a:t>‹#›</a:t>
            </a:fld>
            <a:endParaRPr lang="pl-PL"/>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gov.pl/web/edukacja-ekologiczna/miedzynarodowy-dzien-ziemi-fakty-o-naszej-planecie" TargetMode="Externa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nasa.gov/"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2 kwietnia Światowy Dzień Ziemi – Strona Przedszkola nr 18"/>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advTm="200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i="1" dirty="0" smtClean="0"/>
              <a:t>Dziękujemy za uwagę </a:t>
            </a:r>
            <a:endParaRPr lang="pl-PL" i="1" dirty="0"/>
          </a:p>
        </p:txBody>
      </p:sp>
      <p:sp>
        <p:nvSpPr>
          <p:cNvPr id="3" name="Podtytuł 2"/>
          <p:cNvSpPr>
            <a:spLocks noGrp="1"/>
          </p:cNvSpPr>
          <p:nvPr>
            <p:ph type="subTitle" idx="1"/>
          </p:nvPr>
        </p:nvSpPr>
        <p:spPr/>
        <p:txBody>
          <a:bodyPr/>
          <a:lstStyle/>
          <a:p>
            <a:r>
              <a:rPr lang="pl-PL" b="1" u="sng" dirty="0" smtClean="0"/>
              <a:t>Lena Mazurek </a:t>
            </a:r>
          </a:p>
          <a:p>
            <a:r>
              <a:rPr lang="pl-PL" b="1" u="sng" dirty="0" smtClean="0"/>
              <a:t>Ala Zakrzewska </a:t>
            </a:r>
            <a:endParaRPr lang="pl-PL" b="1" u="sng" dirty="0"/>
          </a:p>
        </p:txBody>
      </p:sp>
    </p:spTree>
  </p:cSld>
  <p:clrMapOvr>
    <a:masterClrMapping/>
  </p:clrMapOvr>
  <p:transition advTm="2000">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r>
              <a:rPr lang="pl-PL" b="1" dirty="0"/>
              <a:t>Dzień Ziemi</a:t>
            </a:r>
            <a:r>
              <a:rPr lang="pl-PL" dirty="0"/>
              <a:t> (ang. </a:t>
            </a:r>
            <a:r>
              <a:rPr lang="pl-PL" dirty="0" err="1"/>
              <a:t>Earth</a:t>
            </a:r>
            <a:r>
              <a:rPr lang="pl-PL" dirty="0"/>
              <a:t> Day), znany też jako Światowy</a:t>
            </a:r>
            <a:r>
              <a:rPr lang="pl-PL" b="1" dirty="0"/>
              <a:t> Dzień Ziemi</a:t>
            </a:r>
            <a:r>
              <a:rPr lang="pl-PL" dirty="0"/>
              <a:t> lub Międzynarodowy</a:t>
            </a:r>
            <a:r>
              <a:rPr lang="pl-PL" b="1" dirty="0"/>
              <a:t> Dzień Ziemi</a:t>
            </a:r>
            <a:r>
              <a:rPr lang="pl-PL" dirty="0"/>
              <a:t> – akcje prowadzone corocznie wiosną, których celem jest promowanie postaw proekologicznych w społeczeństwie</a:t>
            </a:r>
          </a:p>
        </p:txBody>
      </p:sp>
    </p:spTree>
  </p:cSld>
  <p:clrMapOvr>
    <a:masterClrMapping/>
  </p:clrMapOvr>
  <p:transition advTm="2000">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normAutofit fontScale="92500"/>
          </a:bodyPr>
          <a:lstStyle/>
          <a:p>
            <a:r>
              <a:rPr lang="pl-PL" dirty="0" smtClean="0"/>
              <a:t>W 2023 roku zaplanowano kontynuację hasła przewodniego z poprzedniej edycji. Organizatorzy zwracają uwagę na konieczność wspólnego zaangażowania rządów, instytucji, firm oraz obywateli dla dobra planety. Rządy i społeczeństwa są w równej mierze odpowiedzialne za działania przeciwko kryzysowi klimatycznemu. Priorytetem jest przyspieszenie zmian w kierunku zielonej przyszłości.</a:t>
            </a:r>
          </a:p>
          <a:p>
            <a:endParaRPr lang="pl-PL" dirty="0" smtClean="0"/>
          </a:p>
        </p:txBody>
      </p:sp>
    </p:spTree>
  </p:cSld>
  <p:clrMapOvr>
    <a:masterClrMapping/>
  </p:clrMapOvr>
  <p:transition advTm="2000">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dirty="0" smtClean="0"/>
              <a:t>Światowy Dzień Ziemi-HISTORIA</a:t>
            </a:r>
            <a:endParaRPr lang="pl-PL" dirty="0"/>
          </a:p>
        </p:txBody>
      </p:sp>
      <p:sp>
        <p:nvSpPr>
          <p:cNvPr id="3" name="Symbol zastępczy zawartości 2"/>
          <p:cNvSpPr>
            <a:spLocks noGrp="1"/>
          </p:cNvSpPr>
          <p:nvPr>
            <p:ph idx="1"/>
          </p:nvPr>
        </p:nvSpPr>
        <p:spPr/>
        <p:txBody>
          <a:bodyPr>
            <a:normAutofit fontScale="92500" lnSpcReduction="10000"/>
          </a:bodyPr>
          <a:lstStyle/>
          <a:p>
            <a:pPr>
              <a:buNone/>
            </a:pPr>
            <a:r>
              <a:rPr lang="pl-PL" sz="1800" dirty="0" smtClean="0"/>
              <a:t>Pierwszy Dzień Ziemi odbył się 22 kwietnia 1970 roku z inicjatywy amerykańskiego senatora </a:t>
            </a:r>
            <a:r>
              <a:rPr lang="pl-PL" sz="1800" dirty="0" err="1" smtClean="0"/>
              <a:t>Gaylorda</a:t>
            </a:r>
            <a:r>
              <a:rPr lang="pl-PL" sz="1800" dirty="0" smtClean="0"/>
              <a:t> Nelsona. Bodźcem do ustanowienia święta była katastrofa ekologiczna u wybrzeża Stanów Zjednoczonych z 1969 roku. W styczniu do oceanu wyciekło nawet kilkaset tysięcy galonów ropy z uszkodzonej platformy wiertniczej. Według szacunków śmierć poniosły tysiące zwierząt morskich, a środowisko uległo zniszczeniu na wiele lat. Wydarzenie zapoczątkowało święto, ale również powstanie Amerykańskiej Agencji Ochrony Środowiska oraz liczne zmiany prawne nastawione na ochronę naturalnych zasobów i walkę z postępującymi zmianami klimatu.</a:t>
            </a:r>
          </a:p>
          <a:p>
            <a:pPr>
              <a:buNone/>
            </a:pPr>
            <a:endParaRPr lang="pl-PL" sz="1800" dirty="0" smtClean="0"/>
          </a:p>
          <a:p>
            <a:pPr>
              <a:buNone/>
            </a:pPr>
            <a:r>
              <a:rPr lang="pl-PL" sz="1800" dirty="0" smtClean="0"/>
              <a:t>W latach 90. Dzień Ziemi zyskał globalny charakter. Obecnie obchodzony jest nawet w 180 państwach na całym świecie, a w akcję angażuje się ponad 200 mln osób. Święto cieszy się popularnością w szkołach. Dzieci i młodzież biorą udział w zajęciach poświęconych ekologii i ochronie środowiska.</a:t>
            </a:r>
          </a:p>
          <a:p>
            <a:pPr>
              <a:buNone/>
            </a:pPr>
            <a:endParaRPr lang="pl-PL" sz="1800" dirty="0" smtClean="0"/>
          </a:p>
          <a:p>
            <a:pPr>
              <a:buNone/>
            </a:pPr>
            <a:r>
              <a:rPr lang="pl-PL" sz="1800" dirty="0" smtClean="0"/>
              <a:t>Na całym świecie przygotowywane są konferencje, wykłady i spotkania skoncentrowane na problemach planety i promowaniu proekologicznych postaw w społeczeństwie.</a:t>
            </a:r>
          </a:p>
          <a:p>
            <a:pPr>
              <a:buNone/>
            </a:pPr>
            <a:endParaRPr lang="pl-PL" sz="1800" dirty="0" smtClean="0"/>
          </a:p>
          <a:p>
            <a:pPr>
              <a:buNone/>
            </a:pPr>
            <a:endParaRPr lang="pl-PL" sz="1800" dirty="0" smtClean="0"/>
          </a:p>
        </p:txBody>
      </p:sp>
    </p:spTree>
  </p:cSld>
  <p:clrMapOvr>
    <a:masterClrMapping/>
  </p:clrMapOvr>
  <p:transition advTm="2000">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500042"/>
            <a:ext cx="8229600" cy="1143000"/>
          </a:xfrm>
        </p:spPr>
        <p:txBody>
          <a:bodyPr>
            <a:normAutofit fontScale="90000"/>
          </a:bodyPr>
          <a:lstStyle/>
          <a:p>
            <a:r>
              <a:rPr lang="pl-PL" dirty="0" smtClean="0"/>
              <a:t>Co można zrobić z okazji Dnia Ziemi?</a:t>
            </a:r>
            <a:endParaRPr lang="pl-PL" dirty="0"/>
          </a:p>
        </p:txBody>
      </p:sp>
      <p:sp>
        <p:nvSpPr>
          <p:cNvPr id="3" name="Symbol zastępczy zawartości 2"/>
          <p:cNvSpPr>
            <a:spLocks noGrp="1"/>
          </p:cNvSpPr>
          <p:nvPr>
            <p:ph sz="half" idx="1"/>
          </p:nvPr>
        </p:nvSpPr>
        <p:spPr/>
        <p:txBody>
          <a:bodyPr>
            <a:normAutofit fontScale="62500" lnSpcReduction="20000"/>
          </a:bodyPr>
          <a:lstStyle/>
          <a:p>
            <a:r>
              <a:rPr lang="pl-PL" dirty="0" smtClean="0"/>
              <a:t>Część osób uważa, że wykonywanie prostych czynności nastawionych na ochronę środowiska nie ma znaczenia. Tymczasem nawet małe rzeczy powtarzane przez wiele osób mogą mieć realny wpływ na stan środowiska naturalnego. Organizatorzy Dnia Ziemi zwracają jednak uwagę, że największe znaczenie ma wspólne działanie obywateli, rządów i firm. Współpraca to klucz do zmian na dużą skalę i powstrzymania postępujących zmian klimatu.</a:t>
            </a:r>
          </a:p>
          <a:p>
            <a:endParaRPr lang="pl-PL" dirty="0" smtClean="0"/>
          </a:p>
          <a:p>
            <a:endParaRPr lang="pl-PL" dirty="0" smtClean="0"/>
          </a:p>
        </p:txBody>
      </p:sp>
      <p:sp>
        <p:nvSpPr>
          <p:cNvPr id="4" name="Symbol zastępczy zawartości 3"/>
          <p:cNvSpPr>
            <a:spLocks noGrp="1"/>
          </p:cNvSpPr>
          <p:nvPr>
            <p:ph sz="half" idx="2"/>
          </p:nvPr>
        </p:nvSpPr>
        <p:spPr/>
        <p:txBody>
          <a:bodyPr>
            <a:normAutofit fontScale="62500" lnSpcReduction="20000"/>
          </a:bodyPr>
          <a:lstStyle/>
          <a:p>
            <a:r>
              <a:rPr lang="pl-PL" dirty="0" smtClean="0"/>
              <a:t>Wybieraj Internet zamiast papierowych rozwiązań, np. drukuj wyłącznie niezbędne dokumenty, korzystaj z rachunków </a:t>
            </a:r>
            <a:r>
              <a:rPr lang="pl-PL" dirty="0" err="1" smtClean="0"/>
              <a:t>online</a:t>
            </a:r>
            <a:r>
              <a:rPr lang="pl-PL" dirty="0" smtClean="0"/>
              <a:t>.</a:t>
            </a:r>
          </a:p>
          <a:p>
            <a:r>
              <a:rPr lang="pl-PL" dirty="0" smtClean="0"/>
              <a:t>Rób przemyślane zakupy ograniczając wyrzucanie przeterminowanych i zepsutych produktów.</a:t>
            </a:r>
          </a:p>
          <a:p>
            <a:r>
              <a:rPr lang="pl-PL" dirty="0" smtClean="0"/>
              <a:t>Korzystaj z odnawialnych źródeł energii.</a:t>
            </a:r>
          </a:p>
          <a:p>
            <a:r>
              <a:rPr lang="pl-PL" dirty="0" smtClean="0"/>
              <a:t>Załóż kompostownik w ogrodzie.</a:t>
            </a:r>
          </a:p>
          <a:p>
            <a:r>
              <a:rPr lang="pl-PL" dirty="0" smtClean="0"/>
              <a:t>Używaj wielorazowych butelek i dzbanków na wodę.</a:t>
            </a:r>
          </a:p>
          <a:p>
            <a:r>
              <a:rPr lang="pl-PL" dirty="0" smtClean="0"/>
              <a:t>Kupuj produkty w papierowych i szklanych opakowaniach.</a:t>
            </a:r>
          </a:p>
          <a:p>
            <a:r>
              <a:rPr lang="pl-PL" dirty="0" smtClean="0"/>
              <a:t>Kupuj ubrania i przedmioty z drugiej ręki.</a:t>
            </a:r>
          </a:p>
          <a:p>
            <a:endParaRPr lang="pl-PL" dirty="0" smtClean="0"/>
          </a:p>
        </p:txBody>
      </p:sp>
    </p:spTree>
  </p:cSld>
  <p:clrMapOvr>
    <a:masterClrMapping/>
  </p:clrMapOvr>
  <p:transition advTm="2000">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Recykling to ważna sprawa</a:t>
            </a:r>
            <a:endParaRPr lang="pl-PL" dirty="0"/>
          </a:p>
        </p:txBody>
      </p:sp>
      <p:sp>
        <p:nvSpPr>
          <p:cNvPr id="3" name="Symbol zastępczy zawartości 2"/>
          <p:cNvSpPr>
            <a:spLocks noGrp="1"/>
          </p:cNvSpPr>
          <p:nvPr>
            <p:ph idx="1"/>
          </p:nvPr>
        </p:nvSpPr>
        <p:spPr/>
        <p:txBody>
          <a:bodyPr>
            <a:normAutofit/>
          </a:bodyPr>
          <a:lstStyle/>
          <a:p>
            <a:r>
              <a:rPr lang="pl-PL" dirty="0" smtClean="0"/>
              <a:t>Recykling, oszczędzanie wody i prądu czy używanie wielorazowych toreb to najpopularniejsze czynności, które wykonujemy. Coraz więcej osób zwraca uwagę również na ograniczenie zakupów, wybieranie lokalnych dostawców oraz rezygnację z samochodu na rzecz roweru albo komunikacji miejskiej.</a:t>
            </a:r>
          </a:p>
        </p:txBody>
      </p:sp>
    </p:spTree>
  </p:cSld>
  <p:clrMapOvr>
    <a:masterClrMapping/>
  </p:clrMapOvr>
  <p:transition advTm="2000">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s-trojmiasto.pl/zdj/c/n/9/3425/750x0/3425385.jpg"/>
          <p:cNvPicPr>
            <a:picLocks noChangeAspect="1" noChangeArrowheads="1"/>
          </p:cNvPicPr>
          <p:nvPr/>
        </p:nvPicPr>
        <p:blipFill>
          <a:blip r:embed="rId2"/>
          <a:srcRect/>
          <a:stretch>
            <a:fillRect/>
          </a:stretch>
        </p:blipFill>
        <p:spPr bwMode="auto">
          <a:xfrm>
            <a:off x="500034" y="285728"/>
            <a:ext cx="8057703" cy="5857916"/>
          </a:xfrm>
          <a:prstGeom prst="rect">
            <a:avLst/>
          </a:prstGeom>
          <a:noFill/>
        </p:spPr>
      </p:pic>
    </p:spTree>
  </p:cSld>
  <p:clrMapOvr>
    <a:masterClrMapping/>
  </p:clrMapOvr>
  <p:transition advTm="2000">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t>1. Klimat się zmienia – to fakt, a nie opinia</a:t>
            </a:r>
          </a:p>
        </p:txBody>
      </p:sp>
      <p:sp>
        <p:nvSpPr>
          <p:cNvPr id="4" name="Symbol zastępczy tekstu 3"/>
          <p:cNvSpPr>
            <a:spLocks noGrp="1"/>
          </p:cNvSpPr>
          <p:nvPr>
            <p:ph type="body" idx="2"/>
          </p:nvPr>
        </p:nvSpPr>
        <p:spPr/>
        <p:txBody>
          <a:bodyPr>
            <a:normAutofit fontScale="92500"/>
          </a:bodyPr>
          <a:lstStyle/>
          <a:p>
            <a:r>
              <a:rPr lang="pl-PL" dirty="0"/>
              <a:t>To fakt! Klimat ulega nieustannym zmianom od wielu lat, co nie pozostaje bez wpływu na stan naszej planety. Według definicji zaproponowanej przez Międzyrządowy Zespół ds. Zmian Klimatu, zmiany klimatu oznaczają długotrwałe przekształcanie elementów klimatu, które mogą utrzymywać się następnie przez wiele lat. Niektóre z nich są zjawiskiem naturalnym i wynikają z procesów odbywających się w przyrodzie lub w następstwie ekstremalnych zjawisk pogodowych. W ostatnim czasie obserwujemy jednak przyspieszenie tego procesu głównie w wyniku działalności człowieka (przemysł, transport). Główne pytanie w tym aspekcie nie brzmi: czy, a w jaki sposób zmienia się nasz klimat? Oto kilka przykładów:</a:t>
            </a:r>
          </a:p>
        </p:txBody>
      </p:sp>
      <p:sp>
        <p:nvSpPr>
          <p:cNvPr id="3" name="Symbol zastępczy zawartości 2"/>
          <p:cNvSpPr>
            <a:spLocks noGrp="1"/>
          </p:cNvSpPr>
          <p:nvPr>
            <p:ph sz="half" idx="1"/>
          </p:nvPr>
        </p:nvSpPr>
        <p:spPr/>
        <p:txBody>
          <a:bodyPr>
            <a:normAutofit fontScale="55000" lnSpcReduction="20000"/>
          </a:bodyPr>
          <a:lstStyle/>
          <a:p>
            <a:pPr fontAlgn="base"/>
            <a:r>
              <a:rPr lang="pl-PL" b="1" dirty="0"/>
              <a:t>Rośnie poziom gazów cieplarnianych w atmosferze – </a:t>
            </a:r>
            <a:r>
              <a:rPr lang="pl-PL" dirty="0"/>
              <a:t>dotyczy to przede wszystkim dwutlenku węgla, metanu oraz podtlenku azotu. Ich obecność (w porównaniu do czasu sprzed epoki przemysłowej) zwiększyła się kolejno o 149, 262 oraz 123 proc</a:t>
            </a:r>
            <a:r>
              <a:rPr lang="pl-PL" u="sng" dirty="0">
                <a:hlinkClick r:id="rId2"/>
              </a:rPr>
              <a:t>[1]</a:t>
            </a:r>
            <a:r>
              <a:rPr lang="pl-PL" dirty="0"/>
              <a:t>. Biorąc pod uwagę tylko dwutlenek węgla, każdego roku do atmosfery trafia nawet 40 mld ton tego gazu.</a:t>
            </a:r>
          </a:p>
          <a:p>
            <a:pPr fontAlgn="base"/>
            <a:r>
              <a:rPr lang="pl-PL" b="1" dirty="0"/>
              <a:t>Wzrasta średnia temperatura powietrza – </a:t>
            </a:r>
            <a:r>
              <a:rPr lang="pl-PL" dirty="0"/>
              <a:t>ostania dekada (2011-2020) została uznana za najcieplejszą w historii. Obecnie temperatura powietrza jest statystycznie o 1,1</a:t>
            </a:r>
            <a:r>
              <a:rPr lang="pl-PL" u="sng" dirty="0">
                <a:hlinkClick r:id="rId2"/>
              </a:rPr>
              <a:t>[2]</a:t>
            </a:r>
            <a:r>
              <a:rPr lang="pl-PL" dirty="0"/>
              <a:t> stopnia wyższa niż przed epoką przemysłową. Obserwujemy też mniejszą liczbę dni mroźnych oraz rośnie liczba dni upalnych.</a:t>
            </a:r>
          </a:p>
          <a:p>
            <a:pPr fontAlgn="base"/>
            <a:r>
              <a:rPr lang="pl-PL" b="1" dirty="0"/>
              <a:t>Pokrywa lodowa nieustannie topnieje – </a:t>
            </a:r>
            <a:r>
              <a:rPr lang="pl-PL" dirty="0"/>
              <a:t>biorąc pod uwagę wyłącznie Antarktykę i Grenlandię, od lat 90. ubyło z nich aż 28 bilionów ton lodu</a:t>
            </a:r>
            <a:r>
              <a:rPr lang="pl-PL" u="sng" dirty="0">
                <a:hlinkClick r:id="rId2"/>
              </a:rPr>
              <a:t>[3]</a:t>
            </a:r>
            <a:r>
              <a:rPr lang="pl-PL" dirty="0"/>
              <a:t>. W przypadku Grenlandii, która naturalnie każdego roku traci w okresie letnim część pokrywy lodowej, proces ten uległ aż dwukrotnemu przyspieszeniu.</a:t>
            </a:r>
          </a:p>
          <a:p>
            <a:pPr fontAlgn="base"/>
            <a:r>
              <a:rPr lang="pl-PL" b="1" dirty="0"/>
              <a:t>Rośnie poziom wód w morzach i oceanach – </a:t>
            </a:r>
            <a:r>
              <a:rPr lang="pl-PL" dirty="0"/>
              <a:t>według statystyk przytaczanych przez NASA poziom wód rośnie średnio 3,4 mm rocznie</a:t>
            </a:r>
            <a:r>
              <a:rPr lang="pl-PL" u="sng" dirty="0">
                <a:hlinkClick r:id="rId2"/>
              </a:rPr>
              <a:t>[4]</a:t>
            </a:r>
            <a:r>
              <a:rPr lang="pl-PL" dirty="0"/>
              <a:t>, podczas gdy jeszcze w latach 90. Było to 2,2 </a:t>
            </a:r>
            <a:r>
              <a:rPr lang="pl-PL" dirty="0" err="1"/>
              <a:t>mm</a:t>
            </a:r>
            <a:r>
              <a:rPr lang="pl-PL" dirty="0"/>
              <a:t>.</a:t>
            </a:r>
          </a:p>
          <a:p>
            <a:endParaRPr lang="pl-PL" dirty="0"/>
          </a:p>
        </p:txBody>
      </p:sp>
    </p:spTree>
  </p:cSld>
  <p:clrMapOvr>
    <a:masterClrMapping/>
  </p:clrMapOvr>
  <p:transition advTm="2000">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smtClean="0"/>
              <a:t>3 Wiedzę </a:t>
            </a:r>
            <a:r>
              <a:rPr lang="pl-PL" b="1" dirty="0"/>
              <a:t>nt. klimatu należy czerpać ze sprawdzonych źródeł</a:t>
            </a:r>
            <a:endParaRPr lang="pl-PL" dirty="0"/>
          </a:p>
        </p:txBody>
      </p:sp>
      <p:sp>
        <p:nvSpPr>
          <p:cNvPr id="3" name="Symbol zastępczy zawartości 2"/>
          <p:cNvSpPr>
            <a:spLocks noGrp="1"/>
          </p:cNvSpPr>
          <p:nvPr>
            <p:ph sz="half" idx="1"/>
          </p:nvPr>
        </p:nvSpPr>
        <p:spPr/>
        <p:txBody>
          <a:bodyPr>
            <a:normAutofit fontScale="47500" lnSpcReduction="20000"/>
          </a:bodyPr>
          <a:lstStyle/>
          <a:p>
            <a:r>
              <a:rPr lang="pl-PL" dirty="0"/>
              <a:t>Zmiany klimatu to poważny temat, który komentowany jest przez wiele środowisk, również takich, które na co dzień nie mają styczności z tematem ochrony środowiska. Poszukując informacji z tego zakresu, bardzo często możemy natknąć się (zwłaszcza w Internecie) na wiele stron, które przekazują niesprawdzone, a często błędne dane, których zadaniem jest niejednokrotnie wyłącznie wzbudzenie sensacji. Takie publikacje oraz artykuły, często zawierają niesprawdzone informacje i pojawiają się niemal codziennie, wprowadzając odbiorców w błąd. Dlatego dla dobra planety i nas samych warto sięgać po informacje, co do których mamy pewność, że zostały przygotowane i opracowane na podstawie rzetelnych danych. Tylko wówczas nasze działania proekologiczne będą mogły przynieść korzyści, których oczekujemy. To ważne zadanie również w trakcie obchodów Międzynarodowego Dnia Ziemi – ochrona klimatu musi bazować na informacjach, dostarczanych ze sprawdzonych źródeł. Wśród nich wymienić możemy m.in.:</a:t>
            </a:r>
          </a:p>
        </p:txBody>
      </p:sp>
      <p:sp>
        <p:nvSpPr>
          <p:cNvPr id="4" name="Symbol zastępczy zawartości 3"/>
          <p:cNvSpPr>
            <a:spLocks noGrp="1"/>
          </p:cNvSpPr>
          <p:nvPr>
            <p:ph sz="half" idx="2"/>
          </p:nvPr>
        </p:nvSpPr>
        <p:spPr/>
        <p:txBody>
          <a:bodyPr>
            <a:normAutofit fontScale="47500" lnSpcReduction="20000"/>
          </a:bodyPr>
          <a:lstStyle/>
          <a:p>
            <a:pPr fontAlgn="base"/>
            <a:r>
              <a:rPr lang="pl-PL" dirty="0"/>
              <a:t>Europejską Agencję Środowiska;</a:t>
            </a:r>
          </a:p>
          <a:p>
            <a:pPr fontAlgn="base"/>
            <a:r>
              <a:rPr lang="pl-PL" dirty="0"/>
              <a:t>Materiały Narodowej Agencji Aeronautyki i Przestrzeni Kosmicznej (NASA), dostępne m.in. na stronie internetowej – </a:t>
            </a:r>
            <a:r>
              <a:rPr lang="pl-PL" u="sng" dirty="0" err="1">
                <a:hlinkClick r:id="rId2"/>
              </a:rPr>
              <a:t>www.nasa.gov</a:t>
            </a:r>
            <a:r>
              <a:rPr lang="pl-PL" dirty="0"/>
              <a:t>;</a:t>
            </a:r>
          </a:p>
          <a:p>
            <a:pPr fontAlgn="base"/>
            <a:r>
              <a:rPr lang="pl-PL" dirty="0"/>
              <a:t>Europejską Sieć Informacji i Obserwacji Środowiska;</a:t>
            </a:r>
          </a:p>
          <a:p>
            <a:pPr fontAlgn="base"/>
            <a:r>
              <a:rPr lang="pl-PL" dirty="0"/>
              <a:t>Raporty Międzyrządowego Zespołu ds. Zmian Klimatu;</a:t>
            </a:r>
          </a:p>
          <a:p>
            <a:pPr fontAlgn="base"/>
            <a:r>
              <a:rPr lang="pl-PL" dirty="0"/>
              <a:t>Dokumenty Instytutu Meteorologii i Gospodarki Wodnej.</a:t>
            </a:r>
          </a:p>
          <a:p>
            <a:endParaRPr lang="pl-PL" dirty="0"/>
          </a:p>
        </p:txBody>
      </p:sp>
      <p:pic>
        <p:nvPicPr>
          <p:cNvPr id="21506" name="Picture 2" descr="Europe from space. Elements of this image furnished by NASA. 3d rendering"/>
          <p:cNvPicPr>
            <a:picLocks noChangeAspect="1" noChangeArrowheads="1"/>
          </p:cNvPicPr>
          <p:nvPr/>
        </p:nvPicPr>
        <p:blipFill>
          <a:blip r:embed="rId3" cstate="print"/>
          <a:srcRect/>
          <a:stretch>
            <a:fillRect/>
          </a:stretch>
        </p:blipFill>
        <p:spPr bwMode="auto">
          <a:xfrm>
            <a:off x="4714876" y="3571876"/>
            <a:ext cx="4286280" cy="1958964"/>
          </a:xfrm>
          <a:prstGeom prst="rect">
            <a:avLst/>
          </a:prstGeom>
          <a:noFill/>
        </p:spPr>
      </p:pic>
    </p:spTree>
  </p:cSld>
  <p:clrMapOvr>
    <a:masterClrMapping/>
  </p:clrMapOvr>
  <p:transition advTm="2000">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ergetyczny">
  <a:themeElements>
    <a:clrScheme name="Odlewnia metali">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dlewnia metali">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Bogaty">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32</TotalTime>
  <Words>296</Words>
  <Application>Microsoft Office PowerPoint</Application>
  <PresentationFormat>Pokaz na ekranie (4:3)</PresentationFormat>
  <Paragraphs>35</Paragraphs>
  <Slides>10</Slides>
  <Notes>0</Notes>
  <HiddenSlides>0</HiddenSlides>
  <MMClips>0</MMClips>
  <ScaleCrop>false</ScaleCrop>
  <HeadingPairs>
    <vt:vector size="4" baseType="variant">
      <vt:variant>
        <vt:lpstr>Motyw</vt:lpstr>
      </vt:variant>
      <vt:variant>
        <vt:i4>1</vt:i4>
      </vt:variant>
      <vt:variant>
        <vt:lpstr>Tytuły slajdów</vt:lpstr>
      </vt:variant>
      <vt:variant>
        <vt:i4>10</vt:i4>
      </vt:variant>
    </vt:vector>
  </HeadingPairs>
  <TitlesOfParts>
    <vt:vector size="11" baseType="lpstr">
      <vt:lpstr>Energetyczny</vt:lpstr>
      <vt:lpstr>Slajd 1</vt:lpstr>
      <vt:lpstr>Slajd 2</vt:lpstr>
      <vt:lpstr>Slajd 3</vt:lpstr>
      <vt:lpstr>Światowy Dzień Ziemi-HISTORIA</vt:lpstr>
      <vt:lpstr>Co można zrobić z okazji Dnia Ziemi?</vt:lpstr>
      <vt:lpstr>Recykling to ważna sprawa</vt:lpstr>
      <vt:lpstr>Slajd 7</vt:lpstr>
      <vt:lpstr>1. Klimat się zmienia – to fakt, a nie opinia</vt:lpstr>
      <vt:lpstr>3 Wiedzę nt. klimatu należy czerpać ze sprawdzonych źródeł</vt:lpstr>
      <vt:lpstr>Dziękujemy za uwagę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uczeń</dc:creator>
  <cp:lastModifiedBy>uczeń</cp:lastModifiedBy>
  <cp:revision>4</cp:revision>
  <dcterms:created xsi:type="dcterms:W3CDTF">2023-04-19T07:57:35Z</dcterms:created>
  <dcterms:modified xsi:type="dcterms:W3CDTF">2023-04-19T08:30:13Z</dcterms:modified>
</cp:coreProperties>
</file>