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87" autoAdjust="0"/>
    <p:restoredTop sz="94693" autoAdjust="0"/>
  </p:normalViewPr>
  <p:slideViewPr>
    <p:cSldViewPr>
      <p:cViewPr varScale="1">
        <p:scale>
          <a:sx n="122" d="100"/>
          <a:sy n="122" d="100"/>
        </p:scale>
        <p:origin x="-13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84F1A7C0-CB73-450D-BBC8-109DB9AAE7CC}"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F1A7C0-CB73-450D-BBC8-109DB9AAE7CC}"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F1A7C0-CB73-450D-BBC8-109DB9AAE7CC}"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F1A7C0-CB73-450D-BBC8-109DB9AAE7CC}"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84F1A7C0-CB73-450D-BBC8-109DB9AAE7CC}"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84F1A7C0-CB73-450D-BBC8-109DB9AAE7CC}" type="datetimeFigureOut">
              <a:rPr lang="pl-PL" smtClean="0"/>
              <a:t>19.04.2023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84F1A7C0-CB73-450D-BBC8-109DB9AAE7CC}" type="datetimeFigureOut">
              <a:rPr lang="pl-PL" smtClean="0"/>
              <a:t>19.04.2023</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84F1A7C0-CB73-450D-BBC8-109DB9AAE7CC}" type="datetimeFigureOut">
              <a:rPr lang="pl-PL" smtClean="0"/>
              <a:t>19.04.2023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84F1A7C0-CB73-450D-BBC8-109DB9AAE7CC}" type="datetimeFigureOut">
              <a:rPr lang="pl-PL" smtClean="0"/>
              <a:t>19.04.2023</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F1A7C0-CB73-450D-BBC8-109DB9AAE7CC}" type="datetimeFigureOut">
              <a:rPr lang="pl-PL" smtClean="0"/>
              <a:t>19.04.2023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F1A7C0-CB73-450D-BBC8-109DB9AAE7CC}" type="datetimeFigureOut">
              <a:rPr lang="pl-PL" smtClean="0"/>
              <a:t>19.04.2023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D2C0DB7-F894-482C-9FAC-797398C5B23F}" type="slidenum">
              <a:rPr lang="pl-PL" smtClean="0"/>
              <a:t>‹#›</a:t>
            </a:fld>
            <a:endParaRPr lang="pl-PL"/>
          </a:p>
        </p:txBody>
      </p:sp>
    </p:spTree>
  </p:cSld>
  <p:clrMapOvr>
    <a:masterClrMapping/>
  </p:clrMapOvr>
  <p:transition advClick="0" advTm="2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F1A7C0-CB73-450D-BBC8-109DB9AAE7CC}" type="datetimeFigureOut">
              <a:rPr lang="pl-PL" smtClean="0"/>
              <a:t>19.04.2023</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2C0DB7-F894-482C-9FAC-797398C5B23F}" type="slidenum">
              <a:rPr lang="pl-PL" smtClean="0"/>
              <a:t>‹#›</a:t>
            </a:fld>
            <a:endParaRPr lang="pl-PL"/>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200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ome | Hotraco Group"/>
          <p:cNvPicPr>
            <a:picLocks noGrp="1" noChangeAspect="1" noChangeArrowheads="1"/>
          </p:cNvPicPr>
          <p:nvPr>
            <p:ph idx="1"/>
          </p:nvPr>
        </p:nvPicPr>
        <p:blipFill>
          <a:blip r:embed="rId2"/>
          <a:srcRect/>
          <a:stretch>
            <a:fillRect/>
          </a:stretch>
        </p:blipFill>
        <p:spPr bwMode="auto">
          <a:xfrm>
            <a:off x="0" y="0"/>
            <a:ext cx="9144000" cy="5143512"/>
          </a:xfrm>
          <a:prstGeom prst="rect">
            <a:avLst/>
          </a:prstGeom>
          <a:noFill/>
        </p:spPr>
      </p:pic>
      <p:sp>
        <p:nvSpPr>
          <p:cNvPr id="2" name="Tytuł 1"/>
          <p:cNvSpPr>
            <a:spLocks noGrp="1"/>
          </p:cNvSpPr>
          <p:nvPr>
            <p:ph type="title"/>
          </p:nvPr>
        </p:nvSpPr>
        <p:spPr>
          <a:xfrm>
            <a:off x="428596" y="500042"/>
            <a:ext cx="8229600" cy="1143000"/>
          </a:xfrm>
        </p:spPr>
        <p:txBody>
          <a:bodyPr>
            <a:normAutofit fontScale="90000"/>
          </a:bodyPr>
          <a:lstStyle/>
          <a:p>
            <a:r>
              <a:rPr lang="pl-PL" i="1" dirty="0" err="1">
                <a:solidFill>
                  <a:srgbClr val="00B050"/>
                </a:solidFill>
                <a:latin typeface="Ravie" pitchFamily="82" charset="0"/>
              </a:rPr>
              <a:t>S</a:t>
            </a:r>
            <a:r>
              <a:rPr lang="pl-PL" i="1" dirty="0" err="1" smtClean="0">
                <a:solidFill>
                  <a:srgbClr val="00B050"/>
                </a:solidFill>
                <a:latin typeface="Ravie" pitchFamily="82" charset="0"/>
              </a:rPr>
              <a:t>wiatowy</a:t>
            </a:r>
            <a:r>
              <a:rPr lang="pl-PL" i="1" dirty="0" smtClean="0">
                <a:solidFill>
                  <a:srgbClr val="00B050"/>
                </a:solidFill>
                <a:latin typeface="Ravie" pitchFamily="82" charset="0"/>
              </a:rPr>
              <a:t> </a:t>
            </a:r>
            <a:r>
              <a:rPr lang="pl-PL" i="1" dirty="0" err="1" smtClean="0">
                <a:solidFill>
                  <a:srgbClr val="00B050"/>
                </a:solidFill>
                <a:latin typeface="Ravie" pitchFamily="82" charset="0"/>
              </a:rPr>
              <a:t>dzien</a:t>
            </a:r>
            <a:r>
              <a:rPr lang="pl-PL" i="1" dirty="0" smtClean="0">
                <a:solidFill>
                  <a:srgbClr val="00B050"/>
                </a:solidFill>
                <a:latin typeface="Ravie" pitchFamily="82" charset="0"/>
              </a:rPr>
              <a:t> Ziemi</a:t>
            </a:r>
            <a:endParaRPr lang="pl-PL" i="1" dirty="0">
              <a:solidFill>
                <a:srgbClr val="00B050"/>
              </a:solidFill>
              <a:latin typeface="Ravie" pitchFamily="82" charset="0"/>
            </a:endParaRPr>
          </a:p>
        </p:txBody>
      </p:sp>
      <p:sp>
        <p:nvSpPr>
          <p:cNvPr id="7" name="pole tekstowe 6"/>
          <p:cNvSpPr txBox="1"/>
          <p:nvPr/>
        </p:nvSpPr>
        <p:spPr>
          <a:xfrm>
            <a:off x="642910" y="5286388"/>
            <a:ext cx="7572428" cy="923330"/>
          </a:xfrm>
          <a:prstGeom prst="rect">
            <a:avLst/>
          </a:prstGeom>
          <a:noFill/>
        </p:spPr>
        <p:txBody>
          <a:bodyPr wrap="square" rtlCol="0">
            <a:spAutoFit/>
          </a:bodyPr>
          <a:lstStyle/>
          <a:p>
            <a:pPr algn="ctr"/>
            <a:r>
              <a:rPr lang="pl-PL" b="1" dirty="0">
                <a:latin typeface="Arial Black" pitchFamily="34" charset="0"/>
              </a:rPr>
              <a:t>Dzień </a:t>
            </a:r>
            <a:r>
              <a:rPr lang="pl-PL" b="1" dirty="0" smtClean="0">
                <a:latin typeface="Arial Black" pitchFamily="34" charset="0"/>
              </a:rPr>
              <a:t>Ziemi </a:t>
            </a:r>
            <a:r>
              <a:rPr lang="pl-PL" dirty="0" smtClean="0">
                <a:latin typeface="Arial Black" pitchFamily="34" charset="0"/>
              </a:rPr>
              <a:t>znany </a:t>
            </a:r>
            <a:r>
              <a:rPr lang="pl-PL" dirty="0">
                <a:latin typeface="Arial Black" pitchFamily="34" charset="0"/>
              </a:rPr>
              <a:t>też jako </a:t>
            </a:r>
            <a:r>
              <a:rPr lang="pl-PL" b="1" dirty="0">
                <a:latin typeface="Arial Black" pitchFamily="34" charset="0"/>
              </a:rPr>
              <a:t>Światowy Dzień Ziemi</a:t>
            </a:r>
            <a:r>
              <a:rPr lang="pl-PL" dirty="0">
                <a:latin typeface="Arial Black" pitchFamily="34" charset="0"/>
              </a:rPr>
              <a:t> lub </a:t>
            </a:r>
            <a:r>
              <a:rPr lang="pl-PL" b="1" dirty="0">
                <a:latin typeface="Arial Black" pitchFamily="34" charset="0"/>
              </a:rPr>
              <a:t>Międzynarodowy Dzień </a:t>
            </a:r>
            <a:r>
              <a:rPr lang="pl-PL" b="1" dirty="0" smtClean="0">
                <a:latin typeface="Arial Black" pitchFamily="34" charset="0"/>
              </a:rPr>
              <a:t>Ziemi </a:t>
            </a:r>
            <a:r>
              <a:rPr lang="pl-PL" dirty="0" smtClean="0">
                <a:latin typeface="Arial Black" pitchFamily="34" charset="0"/>
              </a:rPr>
              <a:t>obchodzimy 22 kwietnia</a:t>
            </a:r>
            <a:endParaRPr lang="pl-PL" dirty="0">
              <a:latin typeface="Arial Black" pitchFamily="34" charset="0"/>
            </a:endParaRPr>
          </a:p>
        </p:txBody>
      </p:sp>
    </p:spTree>
  </p:cSld>
  <p:clrMapOvr>
    <a:masterClrMapping/>
  </p:clrMapOvr>
  <p:transition advClick="0" advTm="2000">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785794"/>
            <a:ext cx="8229600" cy="1143000"/>
          </a:xfrm>
        </p:spPr>
        <p:txBody>
          <a:bodyPr>
            <a:normAutofit fontScale="90000"/>
          </a:bodyPr>
          <a:lstStyle/>
          <a:p>
            <a:r>
              <a:rPr lang="pl-PL" b="1" dirty="0" err="1" smtClean="0">
                <a:latin typeface="Ravie" pitchFamily="82" charset="0"/>
              </a:rPr>
              <a:t>Dzieki</a:t>
            </a:r>
            <a:r>
              <a:rPr lang="pl-PL" b="1" dirty="0" smtClean="0">
                <a:latin typeface="Ravie" pitchFamily="82" charset="0"/>
              </a:rPr>
              <a:t> za </a:t>
            </a:r>
            <a:r>
              <a:rPr lang="pl-PL" b="1" dirty="0" err="1" smtClean="0">
                <a:latin typeface="Ravie" pitchFamily="82" charset="0"/>
              </a:rPr>
              <a:t>ogladanie</a:t>
            </a:r>
            <a:r>
              <a:rPr lang="pl-PL" b="1" dirty="0" smtClean="0">
                <a:latin typeface="Ravie" pitchFamily="82" charset="0"/>
              </a:rPr>
              <a:t> kochani ;*</a:t>
            </a:r>
            <a:r>
              <a:rPr lang="pl-PL" b="1" dirty="0"/>
              <a:t/>
            </a:r>
            <a:br>
              <a:rPr lang="pl-PL" b="1" dirty="0"/>
            </a:br>
            <a:endParaRPr lang="pl-PL" dirty="0"/>
          </a:p>
        </p:txBody>
      </p:sp>
      <p:sp>
        <p:nvSpPr>
          <p:cNvPr id="3" name="Symbol zastępczy zawartości 2"/>
          <p:cNvSpPr>
            <a:spLocks noGrp="1"/>
          </p:cNvSpPr>
          <p:nvPr>
            <p:ph idx="1"/>
          </p:nvPr>
        </p:nvSpPr>
        <p:spPr>
          <a:xfrm>
            <a:off x="428596" y="1928803"/>
            <a:ext cx="3214710" cy="1428760"/>
          </a:xfrm>
        </p:spPr>
        <p:txBody>
          <a:bodyPr>
            <a:normAutofit/>
          </a:bodyPr>
          <a:lstStyle/>
          <a:p>
            <a:pPr>
              <a:buNone/>
            </a:pPr>
            <a:r>
              <a:rPr lang="pl-PL" sz="1100" dirty="0" err="1" smtClean="0">
                <a:latin typeface="Arial Black" pitchFamily="34" charset="0"/>
              </a:rPr>
              <a:t>Zrodla</a:t>
            </a:r>
            <a:r>
              <a:rPr lang="pl-PL" sz="1100" dirty="0" smtClean="0">
                <a:latin typeface="Arial Black" pitchFamily="34" charset="0"/>
              </a:rPr>
              <a:t>;</a:t>
            </a:r>
          </a:p>
          <a:p>
            <a:r>
              <a:rPr lang="pl-PL" sz="1100" dirty="0" err="1" smtClean="0">
                <a:latin typeface="Arial Black" pitchFamily="34" charset="0"/>
              </a:rPr>
              <a:t>Wikipedia</a:t>
            </a:r>
            <a:endParaRPr lang="pl-PL" sz="1100" dirty="0" smtClean="0">
              <a:latin typeface="Arial Black" pitchFamily="34" charset="0"/>
            </a:endParaRPr>
          </a:p>
          <a:p>
            <a:r>
              <a:rPr lang="pl-PL" sz="1100" dirty="0" err="1" smtClean="0">
                <a:latin typeface="Arial Black" pitchFamily="34" charset="0"/>
              </a:rPr>
              <a:t>Muj</a:t>
            </a:r>
            <a:r>
              <a:rPr lang="pl-PL" sz="1100" dirty="0" smtClean="0">
                <a:latin typeface="Arial Black" pitchFamily="34" charset="0"/>
              </a:rPr>
              <a:t> </a:t>
            </a:r>
            <a:r>
              <a:rPr lang="pl-PL" sz="1100" dirty="0" err="1" smtClean="0">
                <a:latin typeface="Arial Black" pitchFamily="34" charset="0"/>
              </a:rPr>
              <a:t>musk</a:t>
            </a:r>
            <a:endParaRPr lang="pl-PL" sz="1100" dirty="0">
              <a:latin typeface="Arial Black" pitchFamily="34" charset="0"/>
            </a:endParaRPr>
          </a:p>
        </p:txBody>
      </p:sp>
      <p:sp>
        <p:nvSpPr>
          <p:cNvPr id="4" name="pole tekstowe 3"/>
          <p:cNvSpPr txBox="1"/>
          <p:nvPr/>
        </p:nvSpPr>
        <p:spPr>
          <a:xfrm>
            <a:off x="7358050" y="6286520"/>
            <a:ext cx="1785950" cy="461665"/>
          </a:xfrm>
          <a:prstGeom prst="rect">
            <a:avLst/>
          </a:prstGeom>
          <a:noFill/>
        </p:spPr>
        <p:txBody>
          <a:bodyPr wrap="square" rtlCol="0">
            <a:spAutoFit/>
          </a:bodyPr>
          <a:lstStyle/>
          <a:p>
            <a:r>
              <a:rPr lang="pl-PL" sz="2400" dirty="0" smtClean="0">
                <a:solidFill>
                  <a:srgbClr val="FF0000"/>
                </a:solidFill>
                <a:latin typeface="Edwardian Script ITC" pitchFamily="66" charset="0"/>
              </a:rPr>
              <a:t>Julia Sapko </a:t>
            </a:r>
            <a:r>
              <a:rPr lang="pl-PL" dirty="0" smtClean="0">
                <a:solidFill>
                  <a:srgbClr val="FF0000"/>
                </a:solidFill>
                <a:latin typeface="Edwardian Script ITC" pitchFamily="66" charset="0"/>
              </a:rPr>
              <a:t>&lt;3</a:t>
            </a:r>
            <a:endParaRPr lang="pl-PL" dirty="0">
              <a:solidFill>
                <a:srgbClr val="FF0000"/>
              </a:solidFill>
              <a:latin typeface="Edwardian Script ITC" pitchFamily="66" charset="0"/>
            </a:endParaRPr>
          </a:p>
        </p:txBody>
      </p:sp>
    </p:spTree>
  </p:cSld>
  <p:clrMapOvr>
    <a:masterClrMapping/>
  </p:clrMapOvr>
  <p:transition advClick="0" advTm="2000">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714356"/>
            <a:ext cx="8229600" cy="1143000"/>
          </a:xfrm>
        </p:spPr>
        <p:txBody>
          <a:bodyPr>
            <a:normAutofit fontScale="90000"/>
          </a:bodyPr>
          <a:lstStyle/>
          <a:p>
            <a:r>
              <a:rPr lang="pl-PL" dirty="0" smtClean="0">
                <a:solidFill>
                  <a:srgbClr val="00B050"/>
                </a:solidFill>
                <a:latin typeface="Ravie" pitchFamily="82" charset="0"/>
              </a:rPr>
              <a:t>Po co jest organizowany </a:t>
            </a:r>
            <a:r>
              <a:rPr lang="pl-PL" dirty="0" err="1" smtClean="0">
                <a:solidFill>
                  <a:srgbClr val="00B050"/>
                </a:solidFill>
                <a:latin typeface="Ravie" pitchFamily="82" charset="0"/>
              </a:rPr>
              <a:t>dzien</a:t>
            </a:r>
            <a:r>
              <a:rPr lang="pl-PL" dirty="0" smtClean="0">
                <a:solidFill>
                  <a:srgbClr val="00B050"/>
                </a:solidFill>
                <a:latin typeface="Ravie" pitchFamily="82" charset="0"/>
              </a:rPr>
              <a:t> Ziemi ?</a:t>
            </a:r>
            <a:endParaRPr lang="pl-PL" dirty="0">
              <a:solidFill>
                <a:srgbClr val="00B050"/>
              </a:solidFill>
              <a:latin typeface="Ravie" pitchFamily="82" charset="0"/>
            </a:endParaRPr>
          </a:p>
        </p:txBody>
      </p:sp>
      <p:sp>
        <p:nvSpPr>
          <p:cNvPr id="3" name="Symbol zastępczy zawartości 2"/>
          <p:cNvSpPr>
            <a:spLocks noGrp="1"/>
          </p:cNvSpPr>
          <p:nvPr>
            <p:ph idx="1"/>
          </p:nvPr>
        </p:nvSpPr>
        <p:spPr>
          <a:xfrm>
            <a:off x="428596" y="2214555"/>
            <a:ext cx="8286808" cy="4286280"/>
          </a:xfrm>
        </p:spPr>
        <p:txBody>
          <a:bodyPr>
            <a:normAutofit fontScale="92500" lnSpcReduction="10000"/>
          </a:bodyPr>
          <a:lstStyle/>
          <a:p>
            <a:pPr algn="ctr">
              <a:buNone/>
            </a:pPr>
            <a:r>
              <a:rPr lang="pl-PL" dirty="0">
                <a:latin typeface="Arial Black" pitchFamily="34" charset="0"/>
              </a:rPr>
              <a:t>akcje prowadzone corocznie wiosną, których celem jest promowanie postaw proekologicznych w </a:t>
            </a:r>
            <a:r>
              <a:rPr lang="pl-PL" dirty="0" smtClean="0">
                <a:latin typeface="Arial Black" pitchFamily="34" charset="0"/>
              </a:rPr>
              <a:t>społeczeństwie</a:t>
            </a:r>
            <a:r>
              <a:rPr lang="pl-PL" dirty="0">
                <a:latin typeface="Arial Black" pitchFamily="34" charset="0"/>
              </a:rPr>
              <a:t>. Organizatorzy Dnia Ziemi chcą uświadomić politykom i obywatelom, jak kruchy jest ekosystem planety ludzi. Na obchody składa się zwykle wiele wydarzeń organizowanych przez różnorodne instytucje.</a:t>
            </a:r>
          </a:p>
        </p:txBody>
      </p:sp>
    </p:spTree>
  </p:cSld>
  <p:clrMapOvr>
    <a:masterClrMapping/>
  </p:clrMapOvr>
  <p:transition advClick="0" advTm="2000">
    <p:comb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Tuisblad - Onnies Online"/>
          <p:cNvPicPr>
            <a:picLocks noChangeAspect="1" noChangeArrowheads="1"/>
          </p:cNvPicPr>
          <p:nvPr/>
        </p:nvPicPr>
        <p:blipFill>
          <a:blip r:embed="rId2"/>
          <a:srcRect/>
          <a:stretch>
            <a:fillRect/>
          </a:stretch>
        </p:blipFill>
        <p:spPr bwMode="auto">
          <a:xfrm>
            <a:off x="214282" y="1428736"/>
            <a:ext cx="8636061" cy="4857784"/>
          </a:xfrm>
          <a:prstGeom prst="rect">
            <a:avLst/>
          </a:prstGeom>
          <a:noFill/>
        </p:spPr>
      </p:pic>
      <p:sp>
        <p:nvSpPr>
          <p:cNvPr id="2" name="Tytuł 1"/>
          <p:cNvSpPr>
            <a:spLocks noGrp="1"/>
          </p:cNvSpPr>
          <p:nvPr>
            <p:ph type="title"/>
          </p:nvPr>
        </p:nvSpPr>
        <p:spPr/>
        <p:txBody>
          <a:bodyPr/>
          <a:lstStyle/>
          <a:p>
            <a:r>
              <a:rPr lang="pl-PL" dirty="0" smtClean="0">
                <a:solidFill>
                  <a:srgbClr val="00B050"/>
                </a:solidFill>
                <a:latin typeface="Ravie" pitchFamily="82" charset="0"/>
              </a:rPr>
              <a:t>Krytyka dnia Ziemi</a:t>
            </a:r>
            <a:endParaRPr lang="pl-PL" dirty="0">
              <a:solidFill>
                <a:srgbClr val="00B050"/>
              </a:solidFill>
              <a:latin typeface="Ravie" pitchFamily="82" charset="0"/>
            </a:endParaRPr>
          </a:p>
        </p:txBody>
      </p:sp>
      <p:sp>
        <p:nvSpPr>
          <p:cNvPr id="3" name="Symbol zastępczy zawartości 2"/>
          <p:cNvSpPr>
            <a:spLocks noGrp="1"/>
          </p:cNvSpPr>
          <p:nvPr>
            <p:ph idx="1"/>
          </p:nvPr>
        </p:nvSpPr>
        <p:spPr>
          <a:xfrm>
            <a:off x="-214346" y="1785926"/>
            <a:ext cx="4500594" cy="4714884"/>
          </a:xfrm>
        </p:spPr>
        <p:txBody>
          <a:bodyPr>
            <a:normAutofit fontScale="47500" lnSpcReduction="20000"/>
          </a:bodyPr>
          <a:lstStyle/>
          <a:p>
            <a:pPr algn="ctr">
              <a:buNone/>
            </a:pPr>
            <a:r>
              <a:rPr lang="pl-PL" dirty="0">
                <a:solidFill>
                  <a:schemeClr val="tx2">
                    <a:lumMod val="50000"/>
                  </a:schemeClr>
                </a:solidFill>
                <a:latin typeface="Arial Black" pitchFamily="34" charset="0"/>
              </a:rPr>
              <a:t>Z czasem liderzy, którzy wypromowali </a:t>
            </a:r>
            <a:r>
              <a:rPr lang="pl-PL" i="1" dirty="0">
                <a:solidFill>
                  <a:schemeClr val="tx2">
                    <a:lumMod val="50000"/>
                  </a:schemeClr>
                </a:solidFill>
                <a:latin typeface="Arial Black" pitchFamily="34" charset="0"/>
              </a:rPr>
              <a:t>Dzień Ziemi</a:t>
            </a:r>
            <a:r>
              <a:rPr lang="pl-PL" dirty="0">
                <a:solidFill>
                  <a:schemeClr val="tx2">
                    <a:lumMod val="50000"/>
                  </a:schemeClr>
                </a:solidFill>
                <a:latin typeface="Arial Black" pitchFamily="34" charset="0"/>
              </a:rPr>
              <a:t>, przyjęli bardziej pragmatyczne stanowisko. Jednak w społeczeństwie pojawiło się wiele organizacji, które wykorzystywały Dzień Ziemi jako okazję do promowania zmian w ustawodawstwie oraz rozpowszechniania postaw proekologicznych wśród Amerykanów. Krytycy współczesnego Dnia Ziemi podkreślają, że został on strywializowany, a większości współczesnych mieszkańców USA kojarzy się z 30-sekundową migawką w telewizji pokazującą dzieci szkolne zbierające śmieci lub sadzące drzewka.</a:t>
            </a:r>
          </a:p>
          <a:p>
            <a:pPr algn="ctr">
              <a:buNone/>
            </a:pPr>
            <a:r>
              <a:rPr lang="pl-PL" dirty="0">
                <a:solidFill>
                  <a:schemeClr val="tx2">
                    <a:lumMod val="50000"/>
                  </a:schemeClr>
                </a:solidFill>
                <a:latin typeface="Arial Black" pitchFamily="34" charset="0"/>
              </a:rPr>
              <a:t>Jako przykład rozmieniania idei na drobne, krytycy podawali obchody 30. rocznicy pierwszego Dnia Ziemi w roku 2000 w USA. </a:t>
            </a:r>
          </a:p>
          <a:p>
            <a:endParaRPr lang="pl-PL" dirty="0"/>
          </a:p>
        </p:txBody>
      </p:sp>
    </p:spTree>
  </p:cSld>
  <p:clrMapOvr>
    <a:masterClrMapping/>
  </p:clrMapOvr>
  <p:transition advClick="0" advTm="2000">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428604"/>
            <a:ext cx="8229600" cy="1143000"/>
          </a:xfrm>
        </p:spPr>
        <p:txBody>
          <a:bodyPr>
            <a:normAutofit fontScale="90000"/>
          </a:bodyPr>
          <a:lstStyle/>
          <a:p>
            <a:r>
              <a:rPr lang="pl-PL" dirty="0">
                <a:solidFill>
                  <a:schemeClr val="tx1">
                    <a:lumMod val="60000"/>
                    <a:lumOff val="40000"/>
                  </a:schemeClr>
                </a:solidFill>
                <a:latin typeface="Ravie" pitchFamily="82" charset="0"/>
              </a:rPr>
              <a:t>Równonoc wiosenna</a:t>
            </a:r>
            <a:r>
              <a:rPr lang="pl-PL" dirty="0"/>
              <a:t/>
            </a:r>
            <a:br>
              <a:rPr lang="pl-PL" dirty="0"/>
            </a:br>
            <a:endParaRPr lang="pl-PL" dirty="0"/>
          </a:p>
        </p:txBody>
      </p:sp>
      <p:sp>
        <p:nvSpPr>
          <p:cNvPr id="3" name="Symbol zastępczy zawartości 2"/>
          <p:cNvSpPr>
            <a:spLocks noGrp="1"/>
          </p:cNvSpPr>
          <p:nvPr>
            <p:ph idx="1"/>
          </p:nvPr>
        </p:nvSpPr>
        <p:spPr>
          <a:xfrm>
            <a:off x="500034" y="1142984"/>
            <a:ext cx="8286808" cy="3643338"/>
          </a:xfrm>
        </p:spPr>
        <p:txBody>
          <a:bodyPr>
            <a:normAutofit fontScale="77500" lnSpcReduction="20000"/>
          </a:bodyPr>
          <a:lstStyle/>
          <a:p>
            <a:pPr algn="ctr">
              <a:buNone/>
            </a:pPr>
            <a:r>
              <a:rPr lang="pl-PL" dirty="0">
                <a:latin typeface="Arial Black" pitchFamily="34" charset="0"/>
              </a:rPr>
              <a:t>Dzień Ziemi obchodzony jest 22 kwietnia. Współcześnie podkreśla się, że jest to dzień swoistej równowagi mogącej pomóc w odrzuceniu wzajemnych różnic między ludźmi odmiennych ras i religii. Niezależnie od wyznawanej wiary czy przynależności etnicznej, wszyscy przedstawiciele </a:t>
            </a:r>
            <a:r>
              <a:rPr lang="pl-PL" i="1" dirty="0">
                <a:latin typeface="Arial Black" pitchFamily="34" charset="0"/>
              </a:rPr>
              <a:t>Homo sapiens</a:t>
            </a:r>
            <a:r>
              <a:rPr lang="pl-PL" dirty="0">
                <a:latin typeface="Arial Black" pitchFamily="34" charset="0"/>
              </a:rPr>
              <a:t> dzielą między siebie tę samą planetę, która - według organizatorów </a:t>
            </a:r>
            <a:r>
              <a:rPr lang="pl-PL" i="1" dirty="0">
                <a:latin typeface="Arial Black" pitchFamily="34" charset="0"/>
              </a:rPr>
              <a:t>Dnia Ziemi</a:t>
            </a:r>
            <a:r>
              <a:rPr lang="pl-PL" dirty="0">
                <a:latin typeface="Arial Black" pitchFamily="34" charset="0"/>
              </a:rPr>
              <a:t> - jest naszym wspólnym dobrem.</a:t>
            </a:r>
          </a:p>
        </p:txBody>
      </p:sp>
      <p:pic>
        <p:nvPicPr>
          <p:cNvPr id="16386" name="Picture 2" descr="Jornadas Escolares | Estrella del Plata"/>
          <p:cNvPicPr>
            <a:picLocks noChangeAspect="1" noChangeArrowheads="1"/>
          </p:cNvPicPr>
          <p:nvPr/>
        </p:nvPicPr>
        <p:blipFill>
          <a:blip r:embed="rId2"/>
          <a:srcRect/>
          <a:stretch>
            <a:fillRect/>
          </a:stretch>
        </p:blipFill>
        <p:spPr bwMode="auto">
          <a:xfrm>
            <a:off x="0" y="4286256"/>
            <a:ext cx="9144000" cy="2571744"/>
          </a:xfrm>
          <a:prstGeom prst="rect">
            <a:avLst/>
          </a:prstGeom>
          <a:noFill/>
        </p:spPr>
      </p:pic>
    </p:spTree>
  </p:cSld>
  <p:clrMapOvr>
    <a:masterClrMapping/>
  </p:clrMapOvr>
  <p:transition advClick="0" advTm="2000">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642918"/>
            <a:ext cx="8229600" cy="1143000"/>
          </a:xfrm>
        </p:spPr>
        <p:txBody>
          <a:bodyPr>
            <a:normAutofit fontScale="90000"/>
          </a:bodyPr>
          <a:lstStyle/>
          <a:p>
            <a:r>
              <a:rPr lang="pl-PL" b="1" dirty="0">
                <a:latin typeface="Ravie" pitchFamily="82" charset="0"/>
              </a:rPr>
              <a:t>Kiedy wypada i co </a:t>
            </a:r>
            <a:r>
              <a:rPr lang="pl-PL" b="1" dirty="0" err="1" smtClean="0">
                <a:latin typeface="Ravie" pitchFamily="82" charset="0"/>
              </a:rPr>
              <a:t>mozna</a:t>
            </a:r>
            <a:r>
              <a:rPr lang="pl-PL" b="1" dirty="0" smtClean="0">
                <a:latin typeface="Ravie" pitchFamily="82" charset="0"/>
              </a:rPr>
              <a:t> </a:t>
            </a:r>
            <a:r>
              <a:rPr lang="pl-PL" b="1" dirty="0" err="1" smtClean="0">
                <a:latin typeface="Ravie" pitchFamily="82" charset="0"/>
              </a:rPr>
              <a:t>zrobic</a:t>
            </a:r>
            <a:r>
              <a:rPr lang="pl-PL" b="1" dirty="0" smtClean="0">
                <a:latin typeface="Ravie" pitchFamily="82" charset="0"/>
              </a:rPr>
              <a:t>?</a:t>
            </a:r>
            <a:r>
              <a:rPr lang="pl-PL" b="1" dirty="0"/>
              <a:t/>
            </a:r>
            <a:br>
              <a:rPr lang="pl-PL" b="1" dirty="0"/>
            </a:br>
            <a:endParaRPr lang="pl-PL" dirty="0"/>
          </a:p>
        </p:txBody>
      </p:sp>
      <p:sp>
        <p:nvSpPr>
          <p:cNvPr id="3" name="Symbol zastępczy zawartości 2"/>
          <p:cNvSpPr>
            <a:spLocks noGrp="1"/>
          </p:cNvSpPr>
          <p:nvPr>
            <p:ph idx="1"/>
          </p:nvPr>
        </p:nvSpPr>
        <p:spPr/>
        <p:txBody>
          <a:bodyPr>
            <a:normAutofit fontScale="85000" lnSpcReduction="20000"/>
          </a:bodyPr>
          <a:lstStyle/>
          <a:p>
            <a:pPr>
              <a:buNone/>
            </a:pPr>
            <a:r>
              <a:rPr lang="pl-PL" dirty="0" smtClean="0">
                <a:latin typeface="Arial Black" pitchFamily="34" charset="0"/>
              </a:rPr>
              <a:t>Dzień Ziemi 2023 wypada już w kwietniu. Święto promuje proekologiczne postawy i przypomina, jak ważna jest troska o środowisko naturalne w skali globalnej. Na całym świecie odbywają się akcje i wydarzenia nastawione na edukację, budowanie wspólnej odpowiedzialności oraz zwiększanie świadomości nie tylko wśród obywateli, ale również rządów i przedsiębiorstw. Kiedy jest Dzień Ziemi? Co można zrobić dla planety każdego dnia?</a:t>
            </a:r>
          </a:p>
          <a:p>
            <a:pPr algn="ctr">
              <a:buNone/>
            </a:pPr>
            <a:endParaRPr lang="pl-PL" dirty="0" smtClean="0"/>
          </a:p>
          <a:p>
            <a:endParaRPr lang="pl-PL" dirty="0" smtClean="0"/>
          </a:p>
        </p:txBody>
      </p:sp>
    </p:spTree>
  </p:cSld>
  <p:clrMapOvr>
    <a:masterClrMapping/>
  </p:clrMapOvr>
  <p:transition advClick="0" advTm="2000">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428604"/>
            <a:ext cx="8229600" cy="1143000"/>
          </a:xfrm>
        </p:spPr>
        <p:txBody>
          <a:bodyPr>
            <a:normAutofit/>
          </a:bodyPr>
          <a:lstStyle/>
          <a:p>
            <a:r>
              <a:rPr lang="pl-PL" dirty="0" smtClean="0">
                <a:latin typeface="Ravie" pitchFamily="82" charset="0"/>
              </a:rPr>
              <a:t>Cel wydarzenia</a:t>
            </a:r>
            <a:endParaRPr lang="pl-PL" dirty="0">
              <a:latin typeface="Ravie" pitchFamily="82" charset="0"/>
            </a:endParaRPr>
          </a:p>
        </p:txBody>
      </p:sp>
      <p:sp>
        <p:nvSpPr>
          <p:cNvPr id="3" name="Symbol zastępczy zawartości 2"/>
          <p:cNvSpPr>
            <a:spLocks noGrp="1"/>
          </p:cNvSpPr>
          <p:nvPr>
            <p:ph idx="1"/>
          </p:nvPr>
        </p:nvSpPr>
        <p:spPr/>
        <p:txBody>
          <a:bodyPr>
            <a:normAutofit fontScale="92500" lnSpcReduction="10000"/>
          </a:bodyPr>
          <a:lstStyle/>
          <a:p>
            <a:pPr>
              <a:buNone/>
            </a:pPr>
            <a:r>
              <a:rPr lang="pl-PL" dirty="0" smtClean="0">
                <a:latin typeface="Arial Black" pitchFamily="34" charset="0"/>
              </a:rPr>
              <a:t>Celem wydarzenia jest szerzenie wiedzy związanej z ekologią i zmianami klimatycznymi, a także promocja postaw, oraz działań nastawionych na ochronę środowiska naturalnego. Światowy Dzień Ziemi pokrywa się z datą Międzynarodowego Dnia Matki Ziemi - święta ustanowionego przez Zgromadzenie Ogólne ONZ.</a:t>
            </a:r>
          </a:p>
          <a:p>
            <a:endParaRPr lang="pl-PL" dirty="0" smtClean="0"/>
          </a:p>
        </p:txBody>
      </p:sp>
    </p:spTree>
  </p:cSld>
  <p:clrMapOvr>
    <a:masterClrMapping/>
  </p:clrMapOvr>
  <p:transition advClick="0" advTm="2000">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928670"/>
            <a:ext cx="8229600" cy="1143000"/>
          </a:xfrm>
        </p:spPr>
        <p:txBody>
          <a:bodyPr>
            <a:normAutofit fontScale="90000"/>
          </a:bodyPr>
          <a:lstStyle/>
          <a:p>
            <a:r>
              <a:rPr lang="pl-PL" dirty="0" smtClean="0">
                <a:latin typeface="Ravie" pitchFamily="82" charset="0"/>
              </a:rPr>
              <a:t>Światowy </a:t>
            </a:r>
            <a:r>
              <a:rPr lang="pl-PL" dirty="0" err="1" smtClean="0">
                <a:latin typeface="Ravie" pitchFamily="82" charset="0"/>
              </a:rPr>
              <a:t>Dzien</a:t>
            </a:r>
            <a:r>
              <a:rPr lang="pl-PL" dirty="0" smtClean="0">
                <a:latin typeface="Ravie" pitchFamily="82" charset="0"/>
              </a:rPr>
              <a:t> Ziemi - historia</a:t>
            </a:r>
            <a:r>
              <a:rPr lang="pl-PL" dirty="0" smtClean="0"/>
              <a:t/>
            </a:r>
            <a:br>
              <a:rPr lang="pl-PL" dirty="0" smtClean="0"/>
            </a:br>
            <a:r>
              <a:rPr lang="pl-PL" dirty="0" smtClean="0"/>
              <a:t/>
            </a:r>
            <a:br>
              <a:rPr lang="pl-PL" dirty="0" smtClean="0"/>
            </a:br>
            <a:endParaRPr lang="pl-PL" dirty="0"/>
          </a:p>
        </p:txBody>
      </p:sp>
      <p:sp>
        <p:nvSpPr>
          <p:cNvPr id="3" name="Symbol zastępczy zawartości 2"/>
          <p:cNvSpPr>
            <a:spLocks noGrp="1"/>
          </p:cNvSpPr>
          <p:nvPr>
            <p:ph idx="1"/>
          </p:nvPr>
        </p:nvSpPr>
        <p:spPr/>
        <p:txBody>
          <a:bodyPr>
            <a:normAutofit fontScale="70000" lnSpcReduction="20000"/>
          </a:bodyPr>
          <a:lstStyle/>
          <a:p>
            <a:pPr algn="ctr">
              <a:buNone/>
            </a:pPr>
            <a:r>
              <a:rPr lang="pl-PL" dirty="0" smtClean="0">
                <a:latin typeface="Arial Black" pitchFamily="34" charset="0"/>
              </a:rPr>
              <a:t>Pierwszy Dzień Ziemi odbył się 22 kwietnia 1970 roku z inicjatywy amerykańskiego senatora </a:t>
            </a:r>
            <a:r>
              <a:rPr lang="pl-PL" dirty="0" err="1" smtClean="0">
                <a:latin typeface="Arial Black" pitchFamily="34" charset="0"/>
              </a:rPr>
              <a:t>Gaylorda</a:t>
            </a:r>
            <a:r>
              <a:rPr lang="pl-PL" dirty="0" smtClean="0">
                <a:latin typeface="Arial Black" pitchFamily="34" charset="0"/>
              </a:rPr>
              <a:t> Nelsona. Bodźcem do ustanowienia święta była katastrofa ekologiczna u wybrzeża Stanów Zjednoczonych z 1969 roku. W styczniu do oceanu wyciekło nawet kilkaset tysięcy galonów ropy z uszkodzonej platformy wiertniczej. Według szacunków śmierć poniosły tysiące zwierząt morskich, a środowisko uległo zniszczeniu na wiele lat. Wydarzenie zapoczątkowało święto, ale również powstanie Amerykańskiej Agencji Ochrony Środowiska oraz liczne zmiany prawne nastawione na ochronę naturalnych zasobów i walkę z postępującymi zmianami klimatu.</a:t>
            </a:r>
          </a:p>
          <a:p>
            <a:pPr algn="ctr">
              <a:buNone/>
            </a:pPr>
            <a:endParaRPr lang="pl-PL" dirty="0" smtClean="0"/>
          </a:p>
        </p:txBody>
      </p:sp>
    </p:spTree>
  </p:cSld>
  <p:clrMapOvr>
    <a:masterClrMapping/>
  </p:clrMapOvr>
  <p:transition advClick="0" advTm="2000">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642918"/>
            <a:ext cx="8229600" cy="1143000"/>
          </a:xfrm>
        </p:spPr>
        <p:txBody>
          <a:bodyPr>
            <a:normAutofit fontScale="90000"/>
          </a:bodyPr>
          <a:lstStyle/>
          <a:p>
            <a:r>
              <a:rPr lang="pl-PL" dirty="0" err="1" smtClean="0">
                <a:latin typeface="Ravie" pitchFamily="82" charset="0"/>
              </a:rPr>
              <a:t>Dzien</a:t>
            </a:r>
            <a:r>
              <a:rPr lang="pl-PL" dirty="0" smtClean="0">
                <a:latin typeface="Ravie" pitchFamily="82" charset="0"/>
              </a:rPr>
              <a:t> Ziemi zyskał globalny charakter</a:t>
            </a:r>
            <a:r>
              <a:rPr lang="pl-PL" dirty="0" smtClean="0"/>
              <a:t/>
            </a:r>
            <a:br>
              <a:rPr lang="pl-PL" dirty="0" smtClean="0"/>
            </a:br>
            <a:endParaRPr lang="pl-PL" dirty="0"/>
          </a:p>
        </p:txBody>
      </p:sp>
      <p:sp>
        <p:nvSpPr>
          <p:cNvPr id="3" name="Symbol zastępczy zawartości 2"/>
          <p:cNvSpPr>
            <a:spLocks noGrp="1"/>
          </p:cNvSpPr>
          <p:nvPr>
            <p:ph idx="1"/>
          </p:nvPr>
        </p:nvSpPr>
        <p:spPr>
          <a:xfrm>
            <a:off x="2643174" y="2571743"/>
            <a:ext cx="2500330" cy="1214447"/>
          </a:xfrm>
        </p:spPr>
        <p:txBody>
          <a:bodyPr/>
          <a:lstStyle/>
          <a:p>
            <a:pPr>
              <a:buNone/>
            </a:pPr>
            <a:endParaRPr lang="pl-PL" dirty="0"/>
          </a:p>
        </p:txBody>
      </p:sp>
      <p:pic>
        <p:nvPicPr>
          <p:cNvPr id="17410" name="Picture 2" descr="https://s-trojmiasto.pl/zdj/c/n/9/3425/1000x0/3425385.jpg"/>
          <p:cNvPicPr>
            <a:picLocks noChangeAspect="1" noChangeArrowheads="1"/>
          </p:cNvPicPr>
          <p:nvPr/>
        </p:nvPicPr>
        <p:blipFill>
          <a:blip r:embed="rId2"/>
          <a:srcRect/>
          <a:stretch>
            <a:fillRect/>
          </a:stretch>
        </p:blipFill>
        <p:spPr bwMode="auto">
          <a:xfrm>
            <a:off x="714348" y="1571612"/>
            <a:ext cx="7535888" cy="5147012"/>
          </a:xfrm>
          <a:prstGeom prst="rect">
            <a:avLst/>
          </a:prstGeom>
          <a:noFill/>
        </p:spPr>
      </p:pic>
    </p:spTree>
  </p:cSld>
  <p:clrMapOvr>
    <a:masterClrMapping/>
  </p:clrMapOvr>
  <p:transition advClick="0" advTm="2000">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latin typeface="Ravie" pitchFamily="82" charset="0"/>
              </a:rPr>
              <a:t>Co </a:t>
            </a:r>
            <a:r>
              <a:rPr lang="pl-PL" dirty="0" err="1" smtClean="0">
                <a:latin typeface="Ravie" pitchFamily="82" charset="0"/>
              </a:rPr>
              <a:t>mozna</a:t>
            </a:r>
            <a:r>
              <a:rPr lang="pl-PL" dirty="0" smtClean="0">
                <a:latin typeface="Ravie" pitchFamily="82" charset="0"/>
              </a:rPr>
              <a:t> </a:t>
            </a:r>
            <a:r>
              <a:rPr lang="pl-PL" dirty="0" err="1" smtClean="0">
                <a:latin typeface="Ravie" pitchFamily="82" charset="0"/>
              </a:rPr>
              <a:t>zrobic</a:t>
            </a:r>
            <a:r>
              <a:rPr lang="pl-PL" dirty="0" smtClean="0">
                <a:latin typeface="Ravie" pitchFamily="82" charset="0"/>
              </a:rPr>
              <a:t> z okazji Dnia Ziemi?</a:t>
            </a:r>
            <a:endParaRPr lang="pl-PL" dirty="0">
              <a:latin typeface="Ravie" pitchFamily="82" charset="0"/>
            </a:endParaRPr>
          </a:p>
        </p:txBody>
      </p:sp>
      <p:sp>
        <p:nvSpPr>
          <p:cNvPr id="3" name="Symbol zastępczy zawartości 2"/>
          <p:cNvSpPr>
            <a:spLocks noGrp="1"/>
          </p:cNvSpPr>
          <p:nvPr>
            <p:ph idx="1"/>
          </p:nvPr>
        </p:nvSpPr>
        <p:spPr/>
        <p:txBody>
          <a:bodyPr>
            <a:normAutofit fontScale="85000" lnSpcReduction="20000"/>
          </a:bodyPr>
          <a:lstStyle/>
          <a:p>
            <a:pPr>
              <a:buNone/>
            </a:pPr>
            <a:r>
              <a:rPr lang="pl-PL" dirty="0" smtClean="0">
                <a:latin typeface="Arial Black" pitchFamily="34" charset="0"/>
              </a:rPr>
              <a:t>Część osób uważa, że wykonywanie prostych czynności nastawionych na ochronę środowiska nie ma znaczenia. Tymczasem nawet małe rzeczy powtarzane przez wiele osób mogą mieć realny wpływ na stan środowiska naturalnego. Organizatorzy Dnia Ziemi zwracają jednak uwagę, że największe znaczenie ma wspólne działanie obywateli, rządów i firm. Współpraca to klucz do zmian na dużą skalę i powstrzymania postępujących zmian klimatu.</a:t>
            </a:r>
          </a:p>
          <a:p>
            <a:pPr>
              <a:buNone/>
            </a:pPr>
            <a:endParaRPr lang="pl-PL" dirty="0" smtClean="0"/>
          </a:p>
          <a:p>
            <a:endParaRPr lang="pl-PL" dirty="0"/>
          </a:p>
        </p:txBody>
      </p:sp>
    </p:spTree>
  </p:cSld>
  <p:clrMapOvr>
    <a:masterClrMapping/>
  </p:clrMapOvr>
  <p:transition advClick="0" advTm="2000">
    <p:push dir="d"/>
  </p:transition>
  <p:timing>
    <p:tnLst>
      <p:par>
        <p:cTn id="1" dur="indefinite" restart="never" nodeType="tmRoot"/>
      </p:par>
    </p:tnLst>
  </p:timing>
</p:sld>
</file>

<file path=ppt/theme/theme1.xml><?xml version="1.0" encoding="utf-8"?>
<a:theme xmlns:a="http://schemas.openxmlformats.org/drawingml/2006/main" name="Motyw pakietu Office">
  <a:themeElements>
    <a:clrScheme name="Niestandardowy 3">
      <a:dk1>
        <a:srgbClr val="387025"/>
      </a:dk1>
      <a:lt1>
        <a:srgbClr val="509D36"/>
      </a:lt1>
      <a:dk2>
        <a:srgbClr val="0C5599"/>
      </a:dk2>
      <a:lt2>
        <a:srgbClr val="DDEDFC"/>
      </a:lt2>
      <a:accent1>
        <a:srgbClr val="509D36"/>
      </a:accent1>
      <a:accent2>
        <a:srgbClr val="59A9F2"/>
      </a:accent2>
      <a:accent3>
        <a:srgbClr val="4FCEFF"/>
      </a:accent3>
      <a:accent4>
        <a:srgbClr val="5FF2CA"/>
      </a:accent4>
      <a:accent5>
        <a:srgbClr val="B0DFA0"/>
      </a:accent5>
      <a:accent6>
        <a:srgbClr val="A5C249"/>
      </a:accent6>
      <a:hlink>
        <a:srgbClr val="E2D700"/>
      </a:hlink>
      <a:folHlink>
        <a:srgbClr val="85DFD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165</Words>
  <Application>Microsoft Office PowerPoint</Application>
  <PresentationFormat>Pokaz na ekranie (4:3)</PresentationFormat>
  <Paragraphs>23</Paragraphs>
  <Slides>10</Slides>
  <Notes>0</Notes>
  <HiddenSlides>0</HiddenSlides>
  <MMClips>0</MMClips>
  <ScaleCrop>false</ScaleCrop>
  <HeadingPairs>
    <vt:vector size="4" baseType="variant">
      <vt:variant>
        <vt:lpstr>Motyw</vt:lpstr>
      </vt:variant>
      <vt:variant>
        <vt:i4>1</vt:i4>
      </vt:variant>
      <vt:variant>
        <vt:lpstr>Tytuły slajdów</vt:lpstr>
      </vt:variant>
      <vt:variant>
        <vt:i4>10</vt:i4>
      </vt:variant>
    </vt:vector>
  </HeadingPairs>
  <TitlesOfParts>
    <vt:vector size="11" baseType="lpstr">
      <vt:lpstr>Motyw pakietu Office</vt:lpstr>
      <vt:lpstr>Swiatowy dzien Ziemi</vt:lpstr>
      <vt:lpstr>Po co jest organizowany dzien Ziemi ?</vt:lpstr>
      <vt:lpstr>Krytyka dnia Ziemi</vt:lpstr>
      <vt:lpstr>Równonoc wiosenna </vt:lpstr>
      <vt:lpstr>Kiedy wypada i co mozna zrobic? </vt:lpstr>
      <vt:lpstr>Cel wydarzenia</vt:lpstr>
      <vt:lpstr>Światowy Dzien Ziemi - historia  </vt:lpstr>
      <vt:lpstr>Dzien Ziemi zyskał globalny charakter </vt:lpstr>
      <vt:lpstr>Co mozna zrobic z okazji Dnia Ziemi?</vt:lpstr>
      <vt:lpstr>Dzieki za ogladanie kochani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Swiatowy dzien Ziemi</dc:title>
  <dc:creator>uczeń</dc:creator>
  <cp:lastModifiedBy>uczeń</cp:lastModifiedBy>
  <cp:revision>5</cp:revision>
  <dcterms:created xsi:type="dcterms:W3CDTF">2023-04-19T07:56:14Z</dcterms:created>
  <dcterms:modified xsi:type="dcterms:W3CDTF">2023-04-19T08:45:55Z</dcterms:modified>
</cp:coreProperties>
</file>